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330" r:id="rId2"/>
    <p:sldId id="257" r:id="rId3"/>
    <p:sldId id="277" r:id="rId4"/>
    <p:sldId id="278" r:id="rId5"/>
    <p:sldId id="324" r:id="rId6"/>
    <p:sldId id="293" r:id="rId7"/>
    <p:sldId id="276" r:id="rId8"/>
    <p:sldId id="292" r:id="rId9"/>
    <p:sldId id="294" r:id="rId10"/>
    <p:sldId id="331" r:id="rId11"/>
    <p:sldId id="321" r:id="rId12"/>
    <p:sldId id="274" r:id="rId13"/>
    <p:sldId id="304" r:id="rId14"/>
    <p:sldId id="305" r:id="rId15"/>
    <p:sldId id="306" r:id="rId16"/>
    <p:sldId id="308" r:id="rId17"/>
    <p:sldId id="270" r:id="rId18"/>
    <p:sldId id="267" r:id="rId19"/>
    <p:sldId id="268" r:id="rId20"/>
    <p:sldId id="269" r:id="rId21"/>
    <p:sldId id="271" r:id="rId22"/>
    <p:sldId id="312" r:id="rId23"/>
    <p:sldId id="310" r:id="rId24"/>
    <p:sldId id="311" r:id="rId25"/>
    <p:sldId id="314" r:id="rId26"/>
    <p:sldId id="313" r:id="rId27"/>
    <p:sldId id="315" r:id="rId28"/>
    <p:sldId id="316" r:id="rId29"/>
    <p:sldId id="323" r:id="rId30"/>
    <p:sldId id="325" r:id="rId31"/>
    <p:sldId id="318" r:id="rId32"/>
    <p:sldId id="319" r:id="rId33"/>
    <p:sldId id="320" r:id="rId34"/>
    <p:sldId id="326" r:id="rId35"/>
    <p:sldId id="329" r:id="rId36"/>
    <p:sldId id="291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001642"/>
    <a:srgbClr val="542A00"/>
    <a:srgbClr val="31253F"/>
    <a:srgbClr val="0054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5" autoAdjust="0"/>
    <p:restoredTop sz="94660"/>
  </p:normalViewPr>
  <p:slideViewPr>
    <p:cSldViewPr>
      <p:cViewPr varScale="1">
        <p:scale>
          <a:sx n="81" d="100"/>
          <a:sy n="81" d="100"/>
        </p:scale>
        <p:origin x="1315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-539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1E9D9C-A923-47AD-A55B-BDEBA02BC3F0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94E27-2135-4964-89A3-FA2AB3FB2F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75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294E27-2135-4964-89A3-FA2AB3FB2F2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9314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9B0B8-EE5F-46FB-B320-58B270630A8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031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C000F-1B39-4158-82F0-C2DBAACA6C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>
            <a:alpha val="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BB267-40A4-47DC-A063-E6B1DAC46D88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DF2D0-038E-44B9-B41D-D3CC1461435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998686"/>
          </a:xfrm>
        </p:spPr>
        <p:txBody>
          <a:bodyPr>
            <a:normAutofit/>
          </a:bodyPr>
          <a:lstStyle/>
          <a:p>
            <a:r>
              <a:rPr lang="ru-RU" sz="38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Детская анестезиолого-реанимационной служба Республики Беларусь – перспективы развития, проблемы и пути их решения</a:t>
            </a:r>
            <a:endParaRPr lang="ru-RU" sz="38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9" name="Содержимое 8" descr="karta_belarus_2013_2_b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3" y="3075180"/>
            <a:ext cx="3744416" cy="3234140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3779912" y="3573016"/>
            <a:ext cx="4968552" cy="2664296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3200" b="1" spc="300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Кулагин</a:t>
            </a:r>
          </a:p>
          <a:p>
            <a:pPr algn="r">
              <a:buNone/>
            </a:pPr>
            <a:r>
              <a:rPr lang="ru-RU" b="1" spc="100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Алексей Евгениевич</a:t>
            </a:r>
          </a:p>
          <a:p>
            <a:pPr algn="r">
              <a:buNone/>
            </a:pPr>
            <a:endParaRPr lang="ru-RU" sz="1800" b="1" spc="100" dirty="0">
              <a:solidFill>
                <a:srgbClr val="001642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buNone/>
            </a:pPr>
            <a:r>
              <a:rPr lang="ru-RU" sz="3200" b="1" spc="100" dirty="0" err="1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Лесковский</a:t>
            </a:r>
            <a:endParaRPr lang="ru-RU" sz="3200" b="1" spc="100" dirty="0">
              <a:solidFill>
                <a:srgbClr val="001642"/>
              </a:solidFill>
              <a:latin typeface="Tahoma" pitchFamily="34" charset="0"/>
              <a:cs typeface="Tahoma" pitchFamily="34" charset="0"/>
            </a:endParaRPr>
          </a:p>
          <a:p>
            <a:pPr algn="r">
              <a:buNone/>
            </a:pPr>
            <a:r>
              <a:rPr lang="ru-RU" b="1" spc="100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Дмитрий Владимирович</a:t>
            </a:r>
          </a:p>
        </p:txBody>
      </p:sp>
    </p:spTree>
    <p:extLst>
      <p:ext uri="{BB962C8B-B14F-4D97-AF65-F5344CB8AC3E}">
        <p14:creationId xmlns:p14="http://schemas.microsoft.com/office/powerpoint/2010/main" val="1691811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4282" y="188640"/>
            <a:ext cx="8643998" cy="1296144"/>
          </a:xfrm>
        </p:spPr>
        <p:txBody>
          <a:bodyPr>
            <a:noAutofit/>
          </a:bodyPr>
          <a:lstStyle/>
          <a:p>
            <a:pPr>
              <a:lnSpc>
                <a:spcPts val="3400"/>
              </a:lnSpc>
            </a:pPr>
            <a:r>
              <a:rPr lang="ru-RU" sz="3200" b="1" spc="100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Подготовка врачей анестезиологов-реаниматологов в интернатуре</a:t>
            </a:r>
            <a:endParaRPr lang="ru-RU" sz="32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" name="Содержимое 12" descr="IMG_220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708240" y="2708920"/>
            <a:ext cx="1342853" cy="1728192"/>
          </a:xfrm>
        </p:spPr>
      </p:pic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395536" y="1412776"/>
            <a:ext cx="7493958" cy="5256584"/>
          </a:xfrm>
        </p:spPr>
        <p:txBody>
          <a:bodyPr>
            <a:normAutofit/>
          </a:bodyPr>
          <a:lstStyle/>
          <a:p>
            <a:pPr marL="0" indent="0">
              <a:lnSpc>
                <a:spcPts val="3400"/>
              </a:lnSpc>
              <a:spcBef>
                <a:spcPts val="1200"/>
              </a:spcBef>
              <a:buNone/>
            </a:pPr>
            <a:r>
              <a:rPr lang="ru-RU" b="1" dirty="0"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« … за </a:t>
            </a: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два </a:t>
            </a:r>
            <a:r>
              <a:rPr lang="ru-RU" b="1" dirty="0"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года можно только научить более или менее безопасно и </a:t>
            </a: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примитивно </a:t>
            </a:r>
            <a:r>
              <a:rPr lang="ru-RU" b="1" dirty="0"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использовать </a:t>
            </a: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некоторые</a:t>
            </a:r>
            <a:r>
              <a:rPr lang="ru-RU" b="1" dirty="0"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 технологии, применяемые при проведении анестезии и интенсивной терапии, но </a:t>
            </a: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научить квалифицированно работать и анестезиологом, и реаниматологом невозможно</a:t>
            </a:r>
            <a:r>
              <a:rPr lang="ru-RU" b="1" dirty="0"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.»</a:t>
            </a:r>
          </a:p>
          <a:p>
            <a:pPr marL="0" indent="0" algn="r">
              <a:lnSpc>
                <a:spcPts val="3400"/>
              </a:lnSpc>
              <a:spcBef>
                <a:spcPts val="1200"/>
              </a:spcBef>
              <a:buNone/>
            </a:pPr>
            <a:r>
              <a:rPr lang="ru-RU" sz="2200" b="1" i="1" dirty="0"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Полушин Ю.С. Вестник анестезиологии и реаниматологии. – 2019. – Т. 16. – № 1.</a:t>
            </a:r>
          </a:p>
        </p:txBody>
      </p:sp>
    </p:spTree>
    <p:extLst>
      <p:ext uri="{BB962C8B-B14F-4D97-AF65-F5344CB8AC3E}">
        <p14:creationId xmlns:p14="http://schemas.microsoft.com/office/powerpoint/2010/main" val="3748103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0001" y="548680"/>
            <a:ext cx="8643998" cy="1224136"/>
          </a:xfrm>
        </p:spPr>
        <p:txBody>
          <a:bodyPr>
            <a:noAutofit/>
          </a:bodyPr>
          <a:lstStyle/>
          <a:p>
            <a:pPr>
              <a:lnSpc>
                <a:spcPts val="3400"/>
              </a:lnSpc>
            </a:pPr>
            <a:r>
              <a:rPr lang="ru-RU" sz="3200" b="1" spc="100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Подготовка врачей анестезиологов-реаниматологов в интернатуре</a:t>
            </a:r>
            <a:endParaRPr lang="ru-RU" sz="3200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3" name="Содержимое 12" descr="IMG_220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708240" y="2708920"/>
            <a:ext cx="1342853" cy="1728192"/>
          </a:xfrm>
        </p:spPr>
      </p:pic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611560" y="1844824"/>
            <a:ext cx="7349942" cy="4392488"/>
          </a:xfrm>
        </p:spPr>
        <p:txBody>
          <a:bodyPr>
            <a:normAutofit/>
          </a:bodyPr>
          <a:lstStyle/>
          <a:p>
            <a:pPr marL="0" indent="0">
              <a:lnSpc>
                <a:spcPts val="4000"/>
              </a:lnSpc>
              <a:spcBef>
                <a:spcPts val="1200"/>
              </a:spcBef>
              <a:buNone/>
            </a:pPr>
            <a:r>
              <a:rPr lang="ru-RU" b="1" dirty="0"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На данном этапе в Республике Беларусь идет </a:t>
            </a:r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внедрение института резидентуры</a:t>
            </a:r>
            <a:r>
              <a:rPr lang="ru-RU" b="1" dirty="0"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 (после прохождения </a:t>
            </a:r>
            <a:r>
              <a:rPr lang="ru-RU" b="1" dirty="0" err="1"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субординатуры</a:t>
            </a:r>
            <a:r>
              <a:rPr lang="ru-RU" b="1" dirty="0">
                <a:solidFill>
                  <a:srgbClr val="3A1D00"/>
                </a:solidFill>
                <a:latin typeface="Tahoma" pitchFamily="34" charset="0"/>
                <a:cs typeface="Tahoma" pitchFamily="34" charset="0"/>
              </a:rPr>
              <a:t> в университете) со сроком обучения не менее 3 лет, что позволит существенно повысить качество подготовки врачей-анестезиологов-реаниматологов</a:t>
            </a:r>
            <a:endParaRPr lang="ru-RU" sz="2200" b="1" i="1" dirty="0">
              <a:solidFill>
                <a:srgbClr val="3A1D00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83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72560" cy="1357322"/>
          </a:xfrm>
        </p:spPr>
        <p:txBody>
          <a:bodyPr>
            <a:normAutofit/>
          </a:bodyPr>
          <a:lstStyle/>
          <a:p>
            <a:pPr>
              <a:lnSpc>
                <a:spcPts val="3200"/>
              </a:lnSpc>
            </a:pPr>
            <a:r>
              <a:rPr lang="ru-RU" sz="3000" b="1" dirty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Территориальные уровни оказания анестезиолого-реанимационной помощи новорожденным и детям</a:t>
            </a:r>
            <a:endParaRPr lang="ru-RU" sz="3000" b="1" dirty="0">
              <a:latin typeface="Tahoma" pitchFamily="34" charset="0"/>
              <a:cs typeface="Tahoma" pitchFamily="34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0870495"/>
              </p:ext>
            </p:extLst>
          </p:nvPr>
        </p:nvGraphicFramePr>
        <p:xfrm>
          <a:off x="214282" y="1500176"/>
          <a:ext cx="8715436" cy="52368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7866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5701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spc="100" baseline="0" dirty="0">
                          <a:solidFill>
                            <a:schemeClr val="bg1"/>
                          </a:solidFill>
                          <a:latin typeface="Tahoma" pitchFamily="34" charset="0"/>
                          <a:cs typeface="Tahoma" pitchFamily="34" charset="0"/>
                        </a:rPr>
                        <a:t>уровень</a:t>
                      </a:r>
                      <a:endParaRPr lang="ru-RU" sz="2800" dirty="0"/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pc="100" baseline="0" dirty="0">
                          <a:latin typeface="Tahoma" pitchFamily="34" charset="0"/>
                          <a:cs typeface="Tahoma" pitchFamily="34" charset="0"/>
                        </a:rPr>
                        <a:t>характеристика</a:t>
                      </a:r>
                    </a:p>
                  </a:txBody>
                  <a:tcPr anchor="ctr"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26611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I</a:t>
                      </a:r>
                      <a:endParaRPr lang="ru-RU" sz="28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0"/>
                      <a:r>
                        <a:rPr lang="ru-RU" sz="2700" b="1" dirty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районный (ЦРБ) – работают «взрослые» анестезиологи</a:t>
                      </a:r>
                      <a:endParaRPr lang="ru-RU" sz="27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29614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II</a:t>
                      </a:r>
                      <a:endParaRPr lang="ru-RU" sz="28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0"/>
                      <a:r>
                        <a:rPr lang="ru-RU" sz="2700" b="1" dirty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межрайонный (межрайонные, городские больницы) – работают «детские» анестезиологи</a:t>
                      </a:r>
                      <a:endParaRPr lang="ru-RU" sz="27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06174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III</a:t>
                      </a:r>
                      <a:endParaRPr lang="ru-RU" sz="28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82563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700" b="1" dirty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региональный (областные  больницы) – работают «детские» анестезиологи</a:t>
                      </a:r>
                      <a:endParaRPr lang="ru-RU" sz="27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70165"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IV</a:t>
                      </a:r>
                      <a:endParaRPr lang="ru-RU" sz="28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82563" indent="0"/>
                      <a:r>
                        <a:rPr lang="ru-RU" sz="2700" b="1" dirty="0">
                          <a:solidFill>
                            <a:srgbClr val="002060"/>
                          </a:solidFill>
                          <a:latin typeface="Tahoma" pitchFamily="34" charset="0"/>
                          <a:cs typeface="Tahoma" pitchFamily="34" charset="0"/>
                        </a:rPr>
                        <a:t>республиканские центры</a:t>
                      </a:r>
                      <a:endParaRPr lang="ru-RU" sz="2700" b="1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0466">
                <a:tc gridSpan="2">
                  <a:txBody>
                    <a:bodyPr/>
                    <a:lstStyle/>
                    <a:p>
                      <a:pPr algn="ctr"/>
                      <a:r>
                        <a:rPr lang="ru-RU" sz="2800" b="1" spc="0" baseline="0" dirty="0">
                          <a:ln>
                            <a:solidFill>
                              <a:srgbClr val="800000"/>
                            </a:solidFill>
                          </a:ln>
                          <a:solidFill>
                            <a:srgbClr val="542A00"/>
                          </a:solidFill>
                          <a:latin typeface="Tahoma" pitchFamily="34" charset="0"/>
                          <a:cs typeface="Tahoma" pitchFamily="34" charset="0"/>
                        </a:rPr>
                        <a:t>Всего</a:t>
                      </a:r>
                      <a:r>
                        <a:rPr lang="en-US" sz="2800" b="1" spc="0" baseline="0" dirty="0">
                          <a:ln>
                            <a:solidFill>
                              <a:srgbClr val="800000"/>
                            </a:solidFill>
                          </a:ln>
                          <a:solidFill>
                            <a:srgbClr val="542A00"/>
                          </a:solidFill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lang="ru-RU" sz="2800" b="1" spc="0" baseline="0" dirty="0">
                          <a:ln>
                            <a:solidFill>
                              <a:srgbClr val="800000"/>
                            </a:solidFill>
                          </a:ln>
                          <a:solidFill>
                            <a:srgbClr val="542A00"/>
                          </a:solidFill>
                          <a:latin typeface="Tahoma" pitchFamily="34" charset="0"/>
                          <a:cs typeface="Tahoma" pitchFamily="34" charset="0"/>
                        </a:rPr>
                        <a:t>в детских ОАИТР развернуто 459 коек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b="1" spc="500" baseline="0" dirty="0"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30323" y="4053531"/>
            <a:ext cx="1872208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ln>
                  <a:solidFill>
                    <a:srgbClr val="FF0000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РЦОМП</a:t>
            </a:r>
            <a:endParaRPr lang="ru-RU" sz="2200" b="1" dirty="0">
              <a:ln>
                <a:solidFill>
                  <a:srgbClr val="FF0000"/>
                </a:solidFill>
              </a:ln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9511" y="1148285"/>
            <a:ext cx="2607547" cy="1725009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БГМУ</a:t>
            </a:r>
          </a:p>
          <a:p>
            <a:pPr algn="ctr"/>
            <a:r>
              <a:rPr lang="ru-RU" sz="2200" b="1" dirty="0" err="1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БелМАПО</a:t>
            </a:r>
            <a:endParaRPr lang="ru-RU" sz="2200" b="1" dirty="0">
              <a:ln>
                <a:solidFill>
                  <a:srgbClr val="FF0000"/>
                </a:solidFill>
              </a:ln>
              <a:solidFill>
                <a:srgbClr val="00164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200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РНПЦ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80112" y="3933056"/>
            <a:ext cx="3024336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Учреждение здравоохранения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832815" y="2552863"/>
            <a:ext cx="2302903" cy="57606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542A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Отделение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08162" y="2273997"/>
            <a:ext cx="93610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542A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УЗИ</a:t>
            </a:r>
            <a:endParaRPr lang="ru-RU" b="1" dirty="0">
              <a:solidFill>
                <a:srgbClr val="542A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171495" y="1222376"/>
            <a:ext cx="936104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542A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ЭКГ</a:t>
            </a:r>
            <a:endParaRPr lang="ru-RU" b="1" dirty="0">
              <a:solidFill>
                <a:srgbClr val="542A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538874" y="987574"/>
            <a:ext cx="1440160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542A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Рентген</a:t>
            </a:r>
            <a:endParaRPr lang="ru-RU" b="1" dirty="0">
              <a:solidFill>
                <a:srgbClr val="542A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7262556" y="1050139"/>
            <a:ext cx="1678496" cy="7200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err="1">
                <a:solidFill>
                  <a:srgbClr val="542A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Лабора</a:t>
            </a:r>
            <a:r>
              <a:rPr lang="ru-RU" sz="2000" b="1" dirty="0">
                <a:solidFill>
                  <a:srgbClr val="542A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-тория</a:t>
            </a:r>
            <a:endParaRPr lang="ru-RU" b="1" dirty="0">
              <a:solidFill>
                <a:srgbClr val="542A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70772" y="5809845"/>
            <a:ext cx="2201446" cy="93152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398" y="5302371"/>
            <a:ext cx="961453" cy="589983"/>
          </a:xfrm>
          <a:prstGeom prst="rect">
            <a:avLst/>
          </a:prstGeom>
        </p:spPr>
      </p:pic>
      <p:cxnSp>
        <p:nvCxnSpPr>
          <p:cNvPr id="21" name="Прямая со стрелкой 20"/>
          <p:cNvCxnSpPr/>
          <p:nvPr/>
        </p:nvCxnSpPr>
        <p:spPr>
          <a:xfrm flipH="1">
            <a:off x="6767839" y="4871705"/>
            <a:ext cx="108012" cy="404876"/>
          </a:xfrm>
          <a:prstGeom prst="straightConnector1">
            <a:avLst/>
          </a:prstGeom>
          <a:ln w="47625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>
            <a:stCxn id="4" idx="2"/>
            <a:endCxn id="18" idx="3"/>
          </p:cNvCxnSpPr>
          <p:nvPr/>
        </p:nvCxnSpPr>
        <p:spPr>
          <a:xfrm rot="16200000" flipH="1">
            <a:off x="1445594" y="4650427"/>
            <a:ext cx="1646011" cy="1604345"/>
          </a:xfrm>
          <a:prstGeom prst="bentConnector2">
            <a:avLst/>
          </a:prstGeom>
          <a:ln w="47625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/>
          <p:nvPr/>
        </p:nvCxnSpPr>
        <p:spPr>
          <a:xfrm flipV="1">
            <a:off x="5314928" y="4871705"/>
            <a:ext cx="1947628" cy="1478452"/>
          </a:xfrm>
          <a:prstGeom prst="bentConnector3">
            <a:avLst>
              <a:gd name="adj1" fmla="val 100471"/>
            </a:avLst>
          </a:prstGeom>
          <a:ln w="47625">
            <a:solidFill>
              <a:srgbClr val="FF0000"/>
            </a:solidFill>
            <a:headEnd type="none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/>
          <p:nvPr/>
        </p:nvCxnSpPr>
        <p:spPr>
          <a:xfrm rot="10800000">
            <a:off x="2144337" y="4732012"/>
            <a:ext cx="3747231" cy="865351"/>
          </a:xfrm>
          <a:prstGeom prst="bentConnector3">
            <a:avLst>
              <a:gd name="adj1" fmla="val 100024"/>
            </a:avLst>
          </a:prstGeom>
          <a:ln w="47625">
            <a:solidFill>
              <a:srgbClr val="FF0000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cxnSpLocks/>
            <a:stCxn id="5" idx="4"/>
          </p:cNvCxnSpPr>
          <p:nvPr/>
        </p:nvCxnSpPr>
        <p:spPr>
          <a:xfrm flipH="1">
            <a:off x="1479469" y="2873294"/>
            <a:ext cx="3816" cy="1180237"/>
          </a:xfrm>
          <a:prstGeom prst="straightConnector1">
            <a:avLst/>
          </a:prstGeom>
          <a:ln w="47625">
            <a:solidFill>
              <a:srgbClr val="00B050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6984267" y="3212976"/>
            <a:ext cx="0" cy="720080"/>
          </a:xfrm>
          <a:prstGeom prst="straightConnector1">
            <a:avLst/>
          </a:prstGeom>
          <a:ln w="47625">
            <a:solidFill>
              <a:srgbClr val="00B050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12" idx="3"/>
          </p:cNvCxnSpPr>
          <p:nvPr/>
        </p:nvCxnSpPr>
        <p:spPr>
          <a:xfrm>
            <a:off x="4444266" y="2634037"/>
            <a:ext cx="1346811" cy="339682"/>
          </a:xfrm>
          <a:prstGeom prst="straightConnector1">
            <a:avLst/>
          </a:prstGeom>
          <a:ln w="47625">
            <a:solidFill>
              <a:srgbClr val="00B050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5122601" y="1905430"/>
            <a:ext cx="710214" cy="668001"/>
          </a:xfrm>
          <a:prstGeom prst="straightConnector1">
            <a:avLst/>
          </a:prstGeom>
          <a:ln w="47625">
            <a:solidFill>
              <a:srgbClr val="00B050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cxnSpLocks/>
          </p:cNvCxnSpPr>
          <p:nvPr/>
        </p:nvCxnSpPr>
        <p:spPr>
          <a:xfrm>
            <a:off x="6395124" y="1777500"/>
            <a:ext cx="206293" cy="775363"/>
          </a:xfrm>
          <a:prstGeom prst="straightConnector1">
            <a:avLst/>
          </a:prstGeom>
          <a:ln w="47625">
            <a:solidFill>
              <a:srgbClr val="00B050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cxnSpLocks/>
          </p:cNvCxnSpPr>
          <p:nvPr/>
        </p:nvCxnSpPr>
        <p:spPr>
          <a:xfrm flipH="1">
            <a:off x="7364258" y="1855583"/>
            <a:ext cx="324990" cy="718446"/>
          </a:xfrm>
          <a:prstGeom prst="straightConnector1">
            <a:avLst/>
          </a:prstGeom>
          <a:ln w="47625">
            <a:solidFill>
              <a:srgbClr val="00B050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 стрелкой 56"/>
          <p:cNvCxnSpPr/>
          <p:nvPr/>
        </p:nvCxnSpPr>
        <p:spPr>
          <a:xfrm>
            <a:off x="2471111" y="4341563"/>
            <a:ext cx="3006597" cy="23541"/>
          </a:xfrm>
          <a:prstGeom prst="straightConnector1">
            <a:avLst/>
          </a:prstGeom>
          <a:ln w="47625">
            <a:solidFill>
              <a:srgbClr val="00B050"/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3249691" y="3829107"/>
            <a:ext cx="1704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Интернет</a:t>
            </a:r>
            <a:endParaRPr lang="ru-RU" sz="2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471111" y="4547346"/>
            <a:ext cx="30975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on-line </a:t>
            </a:r>
            <a:r>
              <a:rPr lang="ru-RU" sz="2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консультация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7364258" y="4944768"/>
            <a:ext cx="16491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Консуль-тация</a:t>
            </a:r>
            <a:endParaRPr lang="ru-RU" sz="2000" b="1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на месте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95536" y="233388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Оптимизация экстренной помощи</a:t>
            </a:r>
          </a:p>
        </p:txBody>
      </p:sp>
    </p:spTree>
    <p:extLst>
      <p:ext uri="{BB962C8B-B14F-4D97-AF65-F5344CB8AC3E}">
        <p14:creationId xmlns:p14="http://schemas.microsoft.com/office/powerpoint/2010/main" val="37550222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3D1144B9-4CA5-436D-AB1E-90A998F0CA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656" y="411956"/>
            <a:ext cx="4040188" cy="639762"/>
          </a:xfrm>
        </p:spPr>
        <p:txBody>
          <a:bodyPr anchor="ctr">
            <a:norm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Причины</a:t>
            </a:r>
            <a:endParaRPr lang="x-none" sz="2800" dirty="0"/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251520" y="1051718"/>
            <a:ext cx="4273324" cy="5544616"/>
          </a:xfrm>
        </p:spPr>
        <p:txBody>
          <a:bodyPr>
            <a:noAutofit/>
          </a:bodyPr>
          <a:lstStyle/>
          <a:p>
            <a:pPr>
              <a:lnSpc>
                <a:spcPts val="3400"/>
              </a:lnSpc>
              <a:spcBef>
                <a:spcPts val="900"/>
              </a:spcBef>
            </a:pP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Неясная </a:t>
            </a:r>
            <a:r>
              <a:rPr lang="ru-RU" sz="2600" b="1" dirty="0" err="1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клиничес</a:t>
            </a: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-кая ситуация, </a:t>
            </a:r>
            <a:r>
              <a:rPr lang="ru-RU" sz="2600" b="1" dirty="0" err="1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ухуд-шение</a:t>
            </a: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состояния на фоне проводимой терапии.</a:t>
            </a:r>
          </a:p>
          <a:p>
            <a:pPr>
              <a:lnSpc>
                <a:spcPts val="3400"/>
              </a:lnSpc>
              <a:spcBef>
                <a:spcPts val="900"/>
              </a:spcBef>
            </a:pPr>
            <a:r>
              <a:rPr lang="ru-RU" sz="2600" b="1" dirty="0" err="1">
                <a:ln>
                  <a:solidFill>
                    <a:srgbClr val="FF9900"/>
                  </a:solidFill>
                </a:ln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Параклинические</a:t>
            </a:r>
            <a:r>
              <a:rPr lang="ru-RU" sz="2600" b="1" dirty="0">
                <a:ln>
                  <a:solidFill>
                    <a:srgbClr val="FF9900"/>
                  </a:solidFill>
                </a:ln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моменты – «по настоянию родствен-ников».</a:t>
            </a:r>
          </a:p>
          <a:p>
            <a:pPr>
              <a:lnSpc>
                <a:spcPts val="3400"/>
              </a:lnSpc>
              <a:spcBef>
                <a:spcPts val="900"/>
              </a:spcBef>
            </a:pPr>
            <a:r>
              <a:rPr lang="ru-RU" sz="2600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Сглаживание конфликтных ситуаций.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0AD2C505-7AE9-4834-A5BC-1A9CF9A76C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16016" y="411956"/>
            <a:ext cx="4176463" cy="639762"/>
          </a:xfrm>
        </p:spPr>
        <p:txBody>
          <a:bodyPr anchor="ctr">
            <a:norm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Целесообразность</a:t>
            </a:r>
            <a:endParaRPr lang="x-none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619158" y="1051718"/>
            <a:ext cx="4273321" cy="5394326"/>
          </a:xfrm>
        </p:spPr>
        <p:txBody>
          <a:bodyPr>
            <a:normAutofit fontScale="25000" lnSpcReduction="20000"/>
          </a:bodyPr>
          <a:lstStyle/>
          <a:p>
            <a:pPr marL="265113" indent="-265113">
              <a:lnSpc>
                <a:spcPts val="3400"/>
              </a:lnSpc>
              <a:spcBef>
                <a:spcPts val="900"/>
              </a:spcBef>
            </a:pPr>
            <a:r>
              <a:rPr lang="ru-RU" sz="10400" b="1" dirty="0">
                <a:ln>
                  <a:solidFill>
                    <a:srgbClr val="FF9900"/>
                  </a:solidFill>
                </a:ln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Расстояния</a:t>
            </a:r>
            <a:r>
              <a:rPr lang="ru-RU" sz="10400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207 км – Могилев, 350 км – Брест</a:t>
            </a:r>
          </a:p>
          <a:p>
            <a:pPr marL="265113" indent="-265113">
              <a:lnSpc>
                <a:spcPts val="3400"/>
              </a:lnSpc>
              <a:spcBef>
                <a:spcPts val="900"/>
              </a:spcBef>
            </a:pPr>
            <a:r>
              <a:rPr lang="ru-RU" sz="10400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Время</a:t>
            </a:r>
            <a:r>
              <a:rPr lang="ru-RU" sz="104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поступление вызова – сбор брига-</a:t>
            </a:r>
            <a:r>
              <a:rPr lang="ru-RU" sz="10400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ды</a:t>
            </a:r>
            <a:r>
              <a:rPr lang="ru-RU" sz="104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время в пути</a:t>
            </a:r>
          </a:p>
          <a:p>
            <a:pPr marL="265113" indent="-265113">
              <a:lnSpc>
                <a:spcPts val="3400"/>
              </a:lnSpc>
              <a:spcBef>
                <a:spcPts val="900"/>
              </a:spcBef>
            </a:pPr>
            <a:r>
              <a:rPr lang="ru-RU" sz="10400" b="1" dirty="0">
                <a:ln>
                  <a:solidFill>
                    <a:srgbClr val="FF9900"/>
                  </a:solidFill>
                </a:ln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Одномоментная</a:t>
            </a:r>
            <a:r>
              <a:rPr lang="ru-RU" sz="10400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консультация, обычно без динами-</a:t>
            </a:r>
            <a:r>
              <a:rPr lang="ru-RU" sz="10400" b="1" dirty="0" err="1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ческого</a:t>
            </a:r>
            <a:r>
              <a:rPr lang="ru-RU" sz="10400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наблюдения поправок</a:t>
            </a:r>
          </a:p>
          <a:p>
            <a:endParaRPr lang="ru-RU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0010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>
            <a:noAutofit/>
          </a:bodyPr>
          <a:lstStyle/>
          <a:p>
            <a:pPr>
              <a:lnSpc>
                <a:spcPts val="3600"/>
              </a:lnSpc>
            </a:pPr>
            <a:r>
              <a:rPr lang="ru-RU" sz="3200" b="1" spc="21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Телемедицина</a:t>
            </a:r>
            <a:r>
              <a:rPr lang="ru-RU" sz="32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8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позволяет осуществлять экстренную и плановую консультативную помощь в режиме реального времени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395536" y="2420888"/>
            <a:ext cx="7632848" cy="3888432"/>
          </a:xfrm>
        </p:spPr>
        <p:txBody>
          <a:bodyPr>
            <a:noAutofit/>
          </a:bodyPr>
          <a:lstStyle/>
          <a:p>
            <a:pPr>
              <a:lnSpc>
                <a:spcPts val="3400"/>
              </a:lnSpc>
              <a:spcBef>
                <a:spcPts val="600"/>
              </a:spcBef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Передача </a:t>
            </a: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всей </a:t>
            </a: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имеющейся информации по интернету в режиме </a:t>
            </a:r>
            <a:r>
              <a:rPr lang="en-US" b="1" dirty="0">
                <a:ln>
                  <a:solidFill>
                    <a:srgbClr val="FF0000"/>
                  </a:solidFill>
                </a:ln>
                <a:solidFill>
                  <a:schemeClr val="accent4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on-line</a:t>
            </a:r>
            <a:endParaRPr lang="ru-RU" b="1" dirty="0">
              <a:ln>
                <a:solidFill>
                  <a:srgbClr val="FF0000"/>
                </a:solidFill>
              </a:ln>
              <a:solidFill>
                <a:schemeClr val="accent4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57188" indent="0">
              <a:lnSpc>
                <a:spcPts val="3400"/>
              </a:lnSpc>
              <a:spcBef>
                <a:spcPts val="600"/>
              </a:spcBef>
              <a:buNone/>
            </a:pP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 вида самого пациента до возможности просмотра всех клинико-лабораторных и </a:t>
            </a:r>
            <a:r>
              <a:rPr lang="ru-RU" b="1" dirty="0" err="1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инструмен-тальных</a:t>
            </a: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данных  (система «Клиника») 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7469" y="2852936"/>
            <a:ext cx="1327420" cy="1714202"/>
          </a:xfrm>
        </p:spPr>
      </p:pic>
    </p:spTree>
    <p:extLst>
      <p:ext uri="{BB962C8B-B14F-4D97-AF65-F5344CB8AC3E}">
        <p14:creationId xmlns:p14="http://schemas.microsoft.com/office/powerpoint/2010/main" val="13491463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310287"/>
            <a:ext cx="8229600" cy="886465"/>
          </a:xfrm>
        </p:spPr>
        <p:txBody>
          <a:bodyPr>
            <a:noAutofit/>
          </a:bodyPr>
          <a:lstStyle/>
          <a:p>
            <a:pPr>
              <a:lnSpc>
                <a:spcPts val="3600"/>
              </a:lnSpc>
            </a:pPr>
            <a:r>
              <a:rPr lang="ru-RU" sz="3600" b="1" spc="21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Телемедицина</a:t>
            </a:r>
            <a:endParaRPr lang="ru-RU" sz="2800"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539552" y="1110784"/>
            <a:ext cx="7344816" cy="5458617"/>
          </a:xfrm>
        </p:spPr>
        <p:txBody>
          <a:bodyPr>
            <a:noAutofit/>
          </a:bodyPr>
          <a:lstStyle/>
          <a:p>
            <a:pPr>
              <a:lnSpc>
                <a:spcPts val="3600"/>
              </a:lnSpc>
              <a:spcBef>
                <a:spcPts val="1200"/>
              </a:spcBef>
            </a:pP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Позволяет быстро осуществлять динамические консультации, с одновременным привлечением нескольких специалистов</a:t>
            </a:r>
          </a:p>
          <a:p>
            <a:pPr>
              <a:lnSpc>
                <a:spcPts val="3600"/>
              </a:lnSpc>
              <a:spcBef>
                <a:spcPts val="1200"/>
              </a:spcBef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Возможность профессионального роста без отрыва от места работы</a:t>
            </a:r>
          </a:p>
          <a:p>
            <a:pPr>
              <a:lnSpc>
                <a:spcPts val="3600"/>
              </a:lnSpc>
              <a:spcBef>
                <a:spcPts val="1200"/>
              </a:spcBef>
            </a:pP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Проведение клинических разборов, обучающих семинаров, лекций, конференций</a:t>
            </a:r>
          </a:p>
          <a:p>
            <a:pPr>
              <a:lnSpc>
                <a:spcPts val="3600"/>
              </a:lnSpc>
              <a:spcBef>
                <a:spcPts val="1200"/>
              </a:spcBef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Экономическая выгода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2564904"/>
            <a:ext cx="1365858" cy="1763840"/>
          </a:xfrm>
        </p:spPr>
      </p:pic>
    </p:spTree>
    <p:extLst>
      <p:ext uri="{BB962C8B-B14F-4D97-AF65-F5344CB8AC3E}">
        <p14:creationId xmlns:p14="http://schemas.microsoft.com/office/powerpoint/2010/main" val="21586565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686800" cy="824136"/>
          </a:xfrm>
          <a:ln>
            <a:noFill/>
          </a:ln>
        </p:spPr>
        <p:txBody>
          <a:bodyPr>
            <a:normAutofit/>
          </a:bodyPr>
          <a:lstStyle/>
          <a:p>
            <a:pPr eaLnBrk="1" hangingPunct="1">
              <a:lnSpc>
                <a:spcPts val="3400"/>
              </a:lnSpc>
              <a:defRPr/>
            </a:pPr>
            <a:r>
              <a:rPr lang="ru-RU" sz="3200" b="1" spc="100" dirty="0">
                <a:ln>
                  <a:solidFill>
                    <a:srgbClr val="001642"/>
                  </a:solidFill>
                </a:ln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Профилактическая направленность</a:t>
            </a:r>
            <a:endParaRPr lang="ru-RU" sz="3200" spc="100" dirty="0">
              <a:ln>
                <a:solidFill>
                  <a:srgbClr val="001642"/>
                </a:solidFill>
              </a:ln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980728"/>
            <a:ext cx="8591872" cy="5648672"/>
          </a:xfrm>
        </p:spPr>
        <p:txBody>
          <a:bodyPr>
            <a:normAutofit fontScale="70000" lnSpcReduction="20000"/>
          </a:bodyPr>
          <a:lstStyle/>
          <a:p>
            <a:pPr eaLnBrk="1" hangingPunct="1">
              <a:lnSpc>
                <a:spcPts val="3200"/>
              </a:lnSpc>
              <a:spcBef>
                <a:spcPts val="800"/>
              </a:spcBef>
            </a:pPr>
            <a:r>
              <a:rPr lang="ru-RU" sz="40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Выявление детей из группы риска</a:t>
            </a:r>
          </a:p>
          <a:p>
            <a:pPr eaLnBrk="1" hangingPunct="1">
              <a:lnSpc>
                <a:spcPts val="3200"/>
              </a:lnSpc>
              <a:spcBef>
                <a:spcPts val="800"/>
              </a:spcBef>
            </a:pPr>
            <a:r>
              <a:rPr lang="ru-RU" sz="40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Единые шкалы оценки тяжести состояния (</a:t>
            </a:r>
            <a:r>
              <a:rPr lang="en-US" sz="40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APACHE-II, PRISM </a:t>
            </a:r>
            <a:r>
              <a:rPr lang="ru-RU" sz="40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и др.)</a:t>
            </a:r>
          </a:p>
          <a:p>
            <a:pPr eaLnBrk="1" hangingPunct="1">
              <a:lnSpc>
                <a:spcPts val="3200"/>
              </a:lnSpc>
              <a:spcBef>
                <a:spcPts val="800"/>
              </a:spcBef>
            </a:pPr>
            <a:r>
              <a:rPr lang="ru-RU" sz="40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Максимальная концентрация тяжелых детей на </a:t>
            </a:r>
            <a:r>
              <a:rPr lang="en-US" sz="40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III</a:t>
            </a:r>
            <a:r>
              <a:rPr lang="ru-RU" sz="40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 уровне</a:t>
            </a:r>
          </a:p>
          <a:p>
            <a:pPr eaLnBrk="1" hangingPunct="1">
              <a:lnSpc>
                <a:spcPts val="3200"/>
              </a:lnSpc>
              <a:spcBef>
                <a:spcPts val="800"/>
              </a:spcBef>
            </a:pPr>
            <a:r>
              <a:rPr lang="ru-RU" sz="40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Своевременное поступление ребенка в специализированные центры</a:t>
            </a:r>
          </a:p>
          <a:p>
            <a:pPr eaLnBrk="1" hangingPunct="1">
              <a:lnSpc>
                <a:spcPts val="3200"/>
              </a:lnSpc>
              <a:spcBef>
                <a:spcPts val="800"/>
              </a:spcBef>
            </a:pPr>
            <a:r>
              <a:rPr lang="ru-RU" sz="40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Взаимодействие сил и средств догоспитального и госпитального  этапов</a:t>
            </a:r>
          </a:p>
          <a:p>
            <a:pPr eaLnBrk="1" hangingPunct="1">
              <a:lnSpc>
                <a:spcPts val="3200"/>
              </a:lnSpc>
              <a:spcBef>
                <a:spcPts val="800"/>
              </a:spcBef>
            </a:pPr>
            <a:r>
              <a:rPr lang="ru-RU" sz="40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Антенатальная транспортировка</a:t>
            </a:r>
          </a:p>
          <a:p>
            <a:pPr eaLnBrk="1" hangingPunct="1">
              <a:lnSpc>
                <a:spcPts val="3200"/>
              </a:lnSpc>
              <a:spcBef>
                <a:spcPts val="800"/>
              </a:spcBef>
            </a:pPr>
            <a:r>
              <a:rPr lang="ru-RU" sz="4000" b="1" dirty="0">
                <a:solidFill>
                  <a:srgbClr val="002060"/>
                </a:solidFill>
                <a:latin typeface="Tahoma" pitchFamily="34" charset="0"/>
                <a:cs typeface="Tahoma" pitchFamily="34" charset="0"/>
              </a:rPr>
              <a:t>Хирургия и терапия в антенатальном периоде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b="1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4"/>
          <p:cNvSpPr>
            <a:spLocks noGrp="1"/>
          </p:cNvSpPr>
          <p:nvPr>
            <p:ph type="title"/>
          </p:nvPr>
        </p:nvSpPr>
        <p:spPr>
          <a:xfrm>
            <a:off x="381000" y="228600"/>
            <a:ext cx="8534400" cy="914400"/>
          </a:xfrm>
        </p:spPr>
        <p:txBody>
          <a:bodyPr>
            <a:normAutofit/>
          </a:bodyPr>
          <a:lstStyle/>
          <a:p>
            <a:r>
              <a:rPr lang="ru-RU" sz="3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Перспективные направления</a:t>
            </a:r>
            <a:endParaRPr lang="ru-RU" sz="34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243" name="Текст 5"/>
          <p:cNvSpPr>
            <a:spLocks noGrp="1"/>
          </p:cNvSpPr>
          <p:nvPr>
            <p:ph type="body" sz="half" idx="1"/>
          </p:nvPr>
        </p:nvSpPr>
        <p:spPr>
          <a:xfrm>
            <a:off x="2051720" y="1143000"/>
            <a:ext cx="6863680" cy="5410200"/>
          </a:xfrm>
        </p:spPr>
        <p:txBody>
          <a:bodyPr>
            <a:normAutofit/>
          </a:bodyPr>
          <a:lstStyle/>
          <a:p>
            <a:pPr marL="354013" indent="-354013">
              <a:lnSpc>
                <a:spcPts val="34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ru-RU" sz="2800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Отбор и улучшение </a:t>
            </a:r>
            <a:r>
              <a:rPr lang="ru-RU" sz="2800" b="1" dirty="0" err="1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профес-сиональной</a:t>
            </a:r>
            <a:r>
              <a:rPr lang="ru-RU" sz="2800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 подготовки врачей анестезиологов-реаниматологов</a:t>
            </a:r>
          </a:p>
          <a:p>
            <a:pPr marL="354013" indent="-354013">
              <a:lnSpc>
                <a:spcPts val="34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ru-RU" sz="28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Отбор и улучшение </a:t>
            </a:r>
            <a:r>
              <a:rPr lang="ru-RU" sz="2800" b="1" dirty="0" err="1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профес-сиональной</a:t>
            </a:r>
            <a:r>
              <a:rPr lang="ru-RU" sz="28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 подготовки среднего медперсонала</a:t>
            </a:r>
          </a:p>
          <a:p>
            <a:pPr marL="354013" indent="-354013">
              <a:lnSpc>
                <a:spcPts val="34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ru-RU" sz="2800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Внедрение и правильная эксплуатация современной медицинской техники</a:t>
            </a:r>
          </a:p>
          <a:p>
            <a:pPr marL="354013" indent="-354013">
              <a:lnSpc>
                <a:spcPts val="34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ru-RU" sz="28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Оптимизация экстренной консультативной помощи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988840"/>
            <a:ext cx="1872209" cy="2808312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4"/>
          <p:cNvSpPr>
            <a:spLocks noGrp="1"/>
          </p:cNvSpPr>
          <p:nvPr>
            <p:ph type="title"/>
          </p:nvPr>
        </p:nvSpPr>
        <p:spPr>
          <a:xfrm>
            <a:off x="381000" y="228600"/>
            <a:ext cx="8534400" cy="914400"/>
          </a:xfrm>
        </p:spPr>
        <p:txBody>
          <a:bodyPr>
            <a:normAutofit/>
          </a:bodyPr>
          <a:lstStyle/>
          <a:p>
            <a:r>
              <a:rPr lang="ru-RU" sz="34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Перспективные направления</a:t>
            </a:r>
            <a:endParaRPr lang="ru-RU" sz="3400" dirty="0">
              <a:solidFill>
                <a:srgbClr val="C0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267" name="Текст 5"/>
          <p:cNvSpPr>
            <a:spLocks noGrp="1"/>
          </p:cNvSpPr>
          <p:nvPr>
            <p:ph type="body" sz="half" idx="1"/>
          </p:nvPr>
        </p:nvSpPr>
        <p:spPr>
          <a:xfrm>
            <a:off x="2051720" y="1143000"/>
            <a:ext cx="6719664" cy="5374950"/>
          </a:xfrm>
        </p:spPr>
        <p:txBody>
          <a:bodyPr>
            <a:normAutofit/>
          </a:bodyPr>
          <a:lstStyle/>
          <a:p>
            <a:pPr marL="354013" indent="-354013">
              <a:lnSpc>
                <a:spcPts val="34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ru-RU" sz="2800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Взвешенный подход к внедрению новых лекарствен-</a:t>
            </a:r>
            <a:r>
              <a:rPr lang="ru-RU" sz="2800" b="1" dirty="0" err="1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ных</a:t>
            </a:r>
            <a:r>
              <a:rPr lang="ru-RU" sz="2800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 средств (ИА, </a:t>
            </a:r>
            <a:r>
              <a:rPr lang="ru-RU" sz="2800" b="1" dirty="0" err="1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суфентанил</a:t>
            </a:r>
            <a:r>
              <a:rPr lang="ru-RU" sz="2800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, МА и др.)</a:t>
            </a:r>
          </a:p>
          <a:p>
            <a:pPr marL="354013" indent="-354013">
              <a:lnSpc>
                <a:spcPts val="34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ru-RU" sz="28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Более широкое внедрение в клиническую практику методов заместительной почечной терапии (</a:t>
            </a:r>
            <a:r>
              <a:rPr lang="ru-RU" sz="2800" b="1" dirty="0" err="1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перитонеальный</a:t>
            </a:r>
            <a:r>
              <a:rPr lang="ru-RU" sz="28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 диализ и др.), ЭКМО</a:t>
            </a:r>
          </a:p>
          <a:p>
            <a:pPr marL="354013" indent="-354013">
              <a:lnSpc>
                <a:spcPts val="3400"/>
              </a:lnSpc>
              <a:spcBef>
                <a:spcPts val="1200"/>
              </a:spcBef>
              <a:buFont typeface="Wingdings" pitchFamily="2" charset="2"/>
              <a:buChar char="§"/>
            </a:pPr>
            <a:r>
              <a:rPr lang="ru-RU" sz="2800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Совершенствование мониторинга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24844"/>
            <a:ext cx="1944216" cy="2916324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b="1" spc="100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Концепция развития службы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1196752"/>
            <a:ext cx="7166031" cy="5238344"/>
          </a:xfrm>
        </p:spPr>
        <p:txBody>
          <a:bodyPr>
            <a:normAutofit/>
          </a:bodyPr>
          <a:lstStyle/>
          <a:p>
            <a:pPr marL="265113" indent="-265113">
              <a:lnSpc>
                <a:spcPts val="3600"/>
              </a:lnSpc>
              <a:spcBef>
                <a:spcPts val="1200"/>
              </a:spcBef>
            </a:pPr>
            <a:r>
              <a:rPr lang="ru-RU" b="1" spc="100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Доступность неотложной, квалифицированной и </a:t>
            </a:r>
            <a:r>
              <a:rPr lang="ru-RU" b="1" spc="100" dirty="0" err="1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специа-лизированной</a:t>
            </a:r>
            <a:r>
              <a:rPr lang="ru-RU" b="1" spc="100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 анестезиолого-реанимационной помощи детям</a:t>
            </a:r>
          </a:p>
          <a:p>
            <a:pPr marL="265113" indent="-265113">
              <a:lnSpc>
                <a:spcPts val="3600"/>
              </a:lnSpc>
              <a:spcBef>
                <a:spcPts val="1200"/>
              </a:spcBef>
            </a:pPr>
            <a:r>
              <a:rPr lang="ru-RU" b="1" spc="100" dirty="0">
                <a:solidFill>
                  <a:srgbClr val="542A00"/>
                </a:solidFill>
                <a:latin typeface="Tahoma" pitchFamily="34" charset="0"/>
                <a:cs typeface="Tahoma" pitchFamily="34" charset="0"/>
              </a:rPr>
              <a:t>Профилактическая направлен-</a:t>
            </a:r>
            <a:r>
              <a:rPr lang="ru-RU" b="1" spc="100" dirty="0" err="1">
                <a:solidFill>
                  <a:srgbClr val="542A00"/>
                </a:solidFill>
                <a:latin typeface="Tahoma" pitchFamily="34" charset="0"/>
                <a:cs typeface="Tahoma" pitchFamily="34" charset="0"/>
              </a:rPr>
              <a:t>ность</a:t>
            </a:r>
            <a:endParaRPr lang="ru-RU" b="1" spc="100" dirty="0">
              <a:solidFill>
                <a:srgbClr val="542A00"/>
              </a:solidFill>
              <a:latin typeface="Tahoma" pitchFamily="34" charset="0"/>
              <a:cs typeface="Tahoma" pitchFamily="34" charset="0"/>
            </a:endParaRPr>
          </a:p>
          <a:p>
            <a:pPr marL="265113" indent="-265113">
              <a:lnSpc>
                <a:spcPts val="3600"/>
              </a:lnSpc>
              <a:spcBef>
                <a:spcPts val="1200"/>
              </a:spcBef>
            </a:pPr>
            <a:r>
              <a:rPr lang="ru-RU" b="1" spc="100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Экономическая, социальная и медицинская эффективность</a:t>
            </a:r>
          </a:p>
          <a:p>
            <a:pPr marL="265113" indent="-265113">
              <a:lnSpc>
                <a:spcPts val="3600"/>
              </a:lnSpc>
              <a:spcBef>
                <a:spcPts val="1200"/>
              </a:spcBef>
            </a:pPr>
            <a:r>
              <a:rPr lang="ru-RU" b="1" spc="100" dirty="0">
                <a:solidFill>
                  <a:srgbClr val="542A00"/>
                </a:solidFill>
                <a:latin typeface="Tahoma" pitchFamily="34" charset="0"/>
                <a:cs typeface="Tahoma" pitchFamily="34" charset="0"/>
              </a:rPr>
              <a:t>Единство медицинской науки и практики</a:t>
            </a:r>
          </a:p>
          <a:p>
            <a:endParaRPr lang="ru-RU" b="1" dirty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2276872"/>
            <a:ext cx="1512166" cy="2268252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92696"/>
            <a:ext cx="8229600" cy="936104"/>
          </a:xfrm>
        </p:spPr>
        <p:txBody>
          <a:bodyPr/>
          <a:lstStyle/>
          <a:p>
            <a:r>
              <a:rPr lang="ru-RU" sz="3600" b="1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Перспективные направления</a:t>
            </a:r>
            <a:r>
              <a:rPr lang="ru-RU" sz="3600" dirty="0"/>
              <a:t>	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267744" y="1772816"/>
            <a:ext cx="6624736" cy="4248472"/>
          </a:xfrm>
        </p:spPr>
        <p:txBody>
          <a:bodyPr>
            <a:noAutofit/>
          </a:bodyPr>
          <a:lstStyle/>
          <a:p>
            <a:pPr marL="273050" indent="-273050" eaLnBrk="1" hangingPunct="1">
              <a:lnSpc>
                <a:spcPts val="3600"/>
              </a:lnSpc>
              <a:spcBef>
                <a:spcPts val="1200"/>
              </a:spcBef>
            </a:pPr>
            <a:r>
              <a:rPr lang="ru-RU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Цель-ориентированная </a:t>
            </a:r>
            <a:r>
              <a:rPr lang="ru-RU" b="1" dirty="0" err="1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инфузионная</a:t>
            </a:r>
            <a:r>
              <a:rPr lang="ru-RU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, </a:t>
            </a:r>
            <a:r>
              <a:rPr lang="ru-RU" b="1" dirty="0" err="1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кардиотони-ческая</a:t>
            </a:r>
            <a:r>
              <a:rPr lang="ru-RU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, антибактериальная терапия</a:t>
            </a:r>
          </a:p>
          <a:p>
            <a:pPr marL="273050" indent="-273050" eaLnBrk="1" hangingPunct="1">
              <a:lnSpc>
                <a:spcPts val="3600"/>
              </a:lnSpc>
              <a:spcBef>
                <a:spcPts val="1200"/>
              </a:spcBef>
            </a:pPr>
            <a:r>
              <a:rPr lang="ru-RU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Адекватная состоянию ребенка респираторная поддержка (включая </a:t>
            </a:r>
            <a:r>
              <a:rPr lang="ru-RU" b="1" dirty="0" err="1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неинвазивные</a:t>
            </a:r>
            <a:r>
              <a:rPr lang="ru-RU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 методы и высокочастотную ИВЛ)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204864"/>
            <a:ext cx="1824202" cy="2736304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467544" y="1484784"/>
            <a:ext cx="7920880" cy="5112568"/>
          </a:xfrm>
        </p:spPr>
        <p:txBody>
          <a:bodyPr>
            <a:normAutofit/>
          </a:bodyPr>
          <a:lstStyle/>
          <a:p>
            <a:pPr eaLnBrk="1" hangingPunct="1">
              <a:lnSpc>
                <a:spcPts val="3600"/>
              </a:lnSpc>
              <a:spcBef>
                <a:spcPts val="900"/>
              </a:spcBef>
            </a:pPr>
            <a:r>
              <a:rPr lang="ru-RU" b="1" dirty="0">
                <a:latin typeface="Tahoma" pitchFamily="34" charset="0"/>
                <a:cs typeface="Tahoma" pitchFamily="34" charset="0"/>
              </a:rPr>
              <a:t>Внедрение современных </a:t>
            </a:r>
            <a:r>
              <a:rPr lang="ru-RU" b="1" dirty="0" err="1">
                <a:latin typeface="Tahoma" pitchFamily="34" charset="0"/>
                <a:cs typeface="Tahoma" pitchFamily="34" charset="0"/>
              </a:rPr>
              <a:t>медикамен-тозных</a:t>
            </a:r>
            <a:r>
              <a:rPr lang="ru-RU" b="1" dirty="0">
                <a:latin typeface="Tahoma" pitchFamily="34" charset="0"/>
                <a:cs typeface="Tahoma" pitchFamily="34" charset="0"/>
              </a:rPr>
              <a:t> технологий, оправданных с позиции доказательной медицины</a:t>
            </a:r>
          </a:p>
          <a:p>
            <a:pPr eaLnBrk="1" hangingPunct="1">
              <a:lnSpc>
                <a:spcPts val="3600"/>
              </a:lnSpc>
              <a:spcBef>
                <a:spcPts val="900"/>
              </a:spcBef>
            </a:pPr>
            <a:r>
              <a:rPr lang="ru-RU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Работа по минимизации ятрогенной агрессии</a:t>
            </a:r>
          </a:p>
          <a:p>
            <a:pPr eaLnBrk="1" hangingPunct="1">
              <a:lnSpc>
                <a:spcPts val="3600"/>
              </a:lnSpc>
              <a:spcBef>
                <a:spcPts val="900"/>
              </a:spcBef>
            </a:pPr>
            <a:r>
              <a:rPr lang="ru-RU" b="1" dirty="0">
                <a:latin typeface="Tahoma" pitchFamily="34" charset="0"/>
                <a:cs typeface="Tahoma" pitchFamily="34" charset="0"/>
              </a:rPr>
              <a:t>Упреждение развития критических состояний за счет выделения групп детей их высокого риска развития</a:t>
            </a:r>
          </a:p>
          <a:p>
            <a:pPr eaLnBrk="1" hangingPunct="1">
              <a:lnSpc>
                <a:spcPts val="3600"/>
              </a:lnSpc>
              <a:spcBef>
                <a:spcPts val="900"/>
              </a:spcBef>
            </a:pPr>
            <a:r>
              <a:rPr lang="ru-RU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Профилактика </a:t>
            </a:r>
            <a:r>
              <a:rPr lang="ru-RU" b="1" dirty="0" err="1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нозокомиальной</a:t>
            </a:r>
            <a:r>
              <a:rPr lang="ru-RU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 инфекции</a:t>
            </a:r>
          </a:p>
          <a:p>
            <a:pPr eaLnBrk="1" hangingPunct="1"/>
            <a:endParaRPr lang="ru-RU" sz="2400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968" y="1461752"/>
            <a:ext cx="576064" cy="4536504"/>
          </a:xfrm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51520" y="332656"/>
            <a:ext cx="8511480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ts val="3600"/>
              </a:lnSpc>
              <a:defRPr/>
            </a:pPr>
            <a:r>
              <a:rPr lang="ru-RU" sz="3400" b="1" spc="300" dirty="0">
                <a:solidFill>
                  <a:srgbClr val="C00000"/>
                </a:solidFill>
                <a:latin typeface="Tahoma" pitchFamily="34" charset="0"/>
              </a:rPr>
              <a:t>Активизировать работу по следующим направлениям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323528" y="1268760"/>
            <a:ext cx="8064896" cy="5328592"/>
          </a:xfrm>
        </p:spPr>
        <p:txBody>
          <a:bodyPr>
            <a:noAutofit/>
          </a:bodyPr>
          <a:lstStyle/>
          <a:p>
            <a:pPr>
              <a:lnSpc>
                <a:spcPts val="3700"/>
              </a:lnSpc>
              <a:spcBef>
                <a:spcPts val="600"/>
              </a:spcBef>
            </a:pPr>
            <a:r>
              <a:rPr lang="ru-RU" b="1" dirty="0">
                <a:latin typeface="Tahoma" pitchFamily="34" charset="0"/>
                <a:cs typeface="Tahoma" pitchFamily="34" charset="0"/>
              </a:rPr>
              <a:t>Официальное признание </a:t>
            </a:r>
            <a:r>
              <a:rPr lang="ru-RU" b="1" dirty="0" err="1">
                <a:latin typeface="Tahoma" pitchFamily="34" charset="0"/>
                <a:cs typeface="Tahoma" pitchFamily="34" charset="0"/>
              </a:rPr>
              <a:t>телеконсуль-таций</a:t>
            </a:r>
            <a:r>
              <a:rPr lang="ru-RU" b="1" dirty="0">
                <a:latin typeface="Tahoma" pitchFamily="34" charset="0"/>
                <a:cs typeface="Tahoma" pitchFamily="34" charset="0"/>
              </a:rPr>
              <a:t> как вида консультативной помощи</a:t>
            </a:r>
          </a:p>
          <a:p>
            <a:pPr>
              <a:lnSpc>
                <a:spcPts val="3700"/>
              </a:lnSpc>
              <a:spcBef>
                <a:spcPts val="600"/>
              </a:spcBef>
            </a:pPr>
            <a:r>
              <a:rPr lang="ru-RU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Обеспечение всех заведующих ОАР областных и районных УЗ </a:t>
            </a:r>
            <a:r>
              <a:rPr lang="ru-RU" b="1" dirty="0" err="1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соответству-ющей</a:t>
            </a:r>
            <a:r>
              <a:rPr lang="ru-RU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 технической поддержкой и контактной информацией</a:t>
            </a:r>
          </a:p>
          <a:p>
            <a:pPr>
              <a:lnSpc>
                <a:spcPts val="3700"/>
              </a:lnSpc>
              <a:spcBef>
                <a:spcPts val="600"/>
              </a:spcBef>
            </a:pPr>
            <a:r>
              <a:rPr lang="ru-RU" b="1" dirty="0">
                <a:latin typeface="Tahoma" pitchFamily="34" charset="0"/>
                <a:cs typeface="Tahoma" pitchFamily="34" charset="0"/>
              </a:rPr>
              <a:t>Техническое обеспечение сотрудников кафедр УО и РНПЦ осуществляющих консультативную помощь по линии РЦ ОМП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4968" y="1461752"/>
            <a:ext cx="576064" cy="4536504"/>
          </a:xfrm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251520" y="188640"/>
            <a:ext cx="851148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ts val="3600"/>
              </a:lnSpc>
              <a:defRPr/>
            </a:pPr>
            <a:r>
              <a:rPr lang="ru-RU" sz="3400" b="1" spc="300" dirty="0">
                <a:solidFill>
                  <a:srgbClr val="C00000"/>
                </a:solidFill>
                <a:latin typeface="Tahoma" pitchFamily="34" charset="0"/>
              </a:rPr>
              <a:t>Активизировать работу по следующим направлениям </a:t>
            </a:r>
          </a:p>
        </p:txBody>
      </p:sp>
    </p:spTree>
    <p:extLst>
      <p:ext uri="{BB962C8B-B14F-4D97-AF65-F5344CB8AC3E}">
        <p14:creationId xmlns:p14="http://schemas.microsoft.com/office/powerpoint/2010/main" val="2125780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 fontScale="90000"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Помнить основные 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41176" y="1268760"/>
            <a:ext cx="8363272" cy="5400600"/>
          </a:xfrm>
        </p:spPr>
        <p:txBody>
          <a:bodyPr>
            <a:normAutofit/>
          </a:bodyPr>
          <a:lstStyle/>
          <a:p>
            <a:pPr>
              <a:lnSpc>
                <a:spcPts val="3000"/>
              </a:lnSpc>
              <a:spcBef>
                <a:spcPts val="600"/>
              </a:spcBef>
            </a:pPr>
            <a:r>
              <a:rPr lang="ru-RU" sz="2700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Педиатрическая анестезиология и </a:t>
            </a:r>
            <a:r>
              <a:rPr lang="ru-RU" sz="2700" b="1" dirty="0" err="1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интен-сивная</a:t>
            </a:r>
            <a:r>
              <a:rPr lang="ru-RU" sz="2700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терапия следует за достижениями достигнутыми у взрослых пациентов</a:t>
            </a:r>
          </a:p>
          <a:p>
            <a:pPr>
              <a:lnSpc>
                <a:spcPts val="3000"/>
              </a:lnSpc>
              <a:spcBef>
                <a:spcPts val="600"/>
              </a:spcBef>
            </a:pPr>
            <a:r>
              <a:rPr lang="ru-RU" sz="27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Данные взрослой популяции </a:t>
            </a:r>
            <a:r>
              <a:rPr lang="ru-RU" sz="2700" b="1" dirty="0">
                <a:ln>
                  <a:solidFill>
                    <a:srgbClr val="C00000"/>
                  </a:solidFill>
                </a:ln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могут быть</a:t>
            </a:r>
            <a:r>
              <a:rPr lang="ru-RU" sz="27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перенесены на детей</a:t>
            </a:r>
          </a:p>
          <a:p>
            <a:pPr>
              <a:lnSpc>
                <a:spcPts val="3000"/>
              </a:lnSpc>
              <a:spcBef>
                <a:spcPts val="600"/>
              </a:spcBef>
            </a:pPr>
            <a:r>
              <a:rPr lang="ru-RU" sz="2700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Значимая </a:t>
            </a:r>
            <a:r>
              <a:rPr lang="ru-RU" sz="2700" b="1" dirty="0">
                <a:ln>
                  <a:solidFill>
                    <a:srgbClr val="FF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нехватка доказательных исследований </a:t>
            </a:r>
            <a:r>
              <a:rPr lang="ru-RU" sz="2700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детской популяции</a:t>
            </a:r>
          </a:p>
          <a:p>
            <a:pPr>
              <a:lnSpc>
                <a:spcPts val="3000"/>
              </a:lnSpc>
              <a:spcBef>
                <a:spcPts val="600"/>
              </a:spcBef>
            </a:pPr>
            <a:r>
              <a:rPr lang="ru-RU" sz="27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Необходимость создания локальных протоколов на основе имеющихся клинических рекомендаций с учетом нозологии, возраста, оснащения клиники</a:t>
            </a:r>
          </a:p>
          <a:p>
            <a:pPr marL="0" indent="0" algn="r">
              <a:lnSpc>
                <a:spcPts val="2800"/>
              </a:lnSpc>
              <a:spcBef>
                <a:spcPts val="900"/>
              </a:spcBef>
              <a:buNone/>
            </a:pPr>
            <a:r>
              <a:rPr lang="ru-RU" sz="2200" b="1" i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Лекманов</a:t>
            </a:r>
            <a:r>
              <a:rPr lang="ru-RU" sz="2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А.У. </a:t>
            </a:r>
            <a:r>
              <a:rPr lang="ru-RU" sz="2200" b="1" i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Вестн</a:t>
            </a:r>
            <a:r>
              <a:rPr lang="ru-RU" sz="2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анестезиологии и реаниматологии. – 2019. – № 2. </a:t>
            </a:r>
          </a:p>
          <a:p>
            <a:endParaRPr lang="x-none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772816"/>
            <a:ext cx="556696" cy="3384376"/>
          </a:xfrm>
        </p:spPr>
      </p:pic>
    </p:spTree>
    <p:extLst>
      <p:ext uri="{BB962C8B-B14F-4D97-AF65-F5344CB8AC3E}">
        <p14:creationId xmlns:p14="http://schemas.microsoft.com/office/powerpoint/2010/main" val="39380375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24136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8352928" cy="5688632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ts val="3200"/>
              </a:lnSpc>
              <a:spcBef>
                <a:spcPts val="600"/>
              </a:spcBef>
            </a:pPr>
            <a:r>
              <a:rPr lang="ru-RU" sz="4200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Летальность связанная с анестезией у детей остаются на низком уровне, но имеет место </a:t>
            </a:r>
            <a:r>
              <a:rPr lang="ru-RU" sz="4200" b="1" dirty="0">
                <a:ln>
                  <a:solidFill>
                    <a:srgbClr val="FF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высокая частота серьезных осложнений </a:t>
            </a:r>
            <a:r>
              <a:rPr lang="ru-RU" sz="4200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sz="4200" b="1" dirty="0" err="1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периоперационном</a:t>
            </a:r>
            <a:r>
              <a:rPr lang="ru-RU" sz="4200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периоде</a:t>
            </a:r>
          </a:p>
          <a:p>
            <a:pPr>
              <a:lnSpc>
                <a:spcPts val="3200"/>
              </a:lnSpc>
              <a:spcBef>
                <a:spcPts val="600"/>
              </a:spcBef>
            </a:pPr>
            <a:r>
              <a:rPr lang="ru-RU" sz="42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Встречаемость инцидентов по Европе – 5,2%, самые частые: бронхоспазм – 0,9%, </a:t>
            </a:r>
            <a:r>
              <a:rPr lang="ru-RU" sz="4200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стридор</a:t>
            </a:r>
            <a:r>
              <a:rPr lang="ru-RU" sz="42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1,1%, сердечно-сосудистая недостаточность – 0,9%  (РБ – 0,96% !)</a:t>
            </a:r>
          </a:p>
          <a:p>
            <a:pPr>
              <a:lnSpc>
                <a:spcPts val="3200"/>
              </a:lnSpc>
              <a:spcBef>
                <a:spcPts val="600"/>
              </a:spcBef>
            </a:pPr>
            <a:r>
              <a:rPr lang="ru-RU" sz="4200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Дети в возрасте </a:t>
            </a:r>
            <a:r>
              <a:rPr lang="ru-RU" sz="4200" b="1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3 лет </a:t>
            </a:r>
            <a:r>
              <a:rPr lang="ru-RU" sz="4200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дети </a:t>
            </a:r>
            <a:r>
              <a:rPr lang="en-US" sz="4200" b="1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III</a:t>
            </a:r>
            <a:r>
              <a:rPr lang="ru-RU" sz="4200" b="1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</a:t>
            </a:r>
            <a:r>
              <a:rPr lang="en-US" sz="4200" b="1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IV</a:t>
            </a:r>
            <a:r>
              <a:rPr lang="ru-RU" sz="4200" b="1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класса по </a:t>
            </a:r>
            <a:r>
              <a:rPr lang="en-US" sz="4200" b="1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ASA</a:t>
            </a:r>
            <a:r>
              <a:rPr lang="ru-RU" sz="4200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анестезия должна </a:t>
            </a:r>
            <a:r>
              <a:rPr lang="ru-RU" sz="4200" b="1" dirty="0" err="1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прово-дится</a:t>
            </a:r>
            <a:r>
              <a:rPr lang="ru-RU" sz="4200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 участием  </a:t>
            </a:r>
            <a:r>
              <a:rPr lang="ru-RU" sz="4200" b="1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детского  анестезиолога (особенно важно для ЦРБ)</a:t>
            </a:r>
            <a:endParaRPr lang="ru-RU" sz="4200" b="1" dirty="0">
              <a:ln>
                <a:solidFill>
                  <a:srgbClr val="C00000"/>
                </a:solidFill>
              </a:ln>
              <a:solidFill>
                <a:srgbClr val="31253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r">
              <a:lnSpc>
                <a:spcPts val="2800"/>
              </a:lnSpc>
              <a:spcBef>
                <a:spcPts val="900"/>
              </a:spcBef>
              <a:buNone/>
            </a:pPr>
            <a:r>
              <a:rPr lang="en-US" sz="3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Hansen T.G. Eur. J. </a:t>
            </a:r>
            <a:r>
              <a:rPr lang="en-US" sz="3200" b="1" i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Anaesthesiol</a:t>
            </a:r>
            <a:r>
              <a:rPr lang="en-US" sz="3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ru-RU" sz="3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201</a:t>
            </a:r>
            <a:r>
              <a:rPr lang="en-US" sz="3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</a:t>
            </a:r>
            <a:r>
              <a:rPr lang="ru-RU" sz="3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– № </a:t>
            </a:r>
            <a:r>
              <a:rPr lang="en-US" sz="3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</a:t>
            </a:r>
            <a:r>
              <a:rPr lang="ru-RU" sz="2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endParaRPr lang="x-none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13986924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1196752"/>
            <a:ext cx="8352928" cy="5112568"/>
          </a:xfrm>
        </p:spPr>
        <p:txBody>
          <a:bodyPr>
            <a:normAutofit/>
          </a:bodyPr>
          <a:lstStyle/>
          <a:p>
            <a:pPr marL="0" indent="0" algn="ctr">
              <a:lnSpc>
                <a:spcPts val="3600"/>
              </a:lnSpc>
              <a:spcBef>
                <a:spcPts val="1200"/>
              </a:spcBef>
              <a:buNone/>
            </a:pP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Создание условий для наибольшего </a:t>
            </a:r>
            <a:r>
              <a:rPr lang="ru-RU" b="1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комфорта ребенка</a:t>
            </a: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важный фактор успеха педиатрической интенсивной терапии:</a:t>
            </a:r>
          </a:p>
          <a:p>
            <a:pPr marL="442913" indent="-442913">
              <a:lnSpc>
                <a:spcPts val="36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палаты </a:t>
            </a:r>
            <a:r>
              <a:rPr lang="ru-RU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премедикации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палаты пробуждения в виде игровых комнат (с допуском родителей);</a:t>
            </a:r>
          </a:p>
          <a:p>
            <a:pPr marL="442913" indent="-442913">
              <a:lnSpc>
                <a:spcPts val="36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внедрение методологии «Открытая реанимация»</a:t>
            </a:r>
          </a:p>
          <a:p>
            <a:pPr marL="0" indent="0" algn="r">
              <a:lnSpc>
                <a:spcPts val="3000"/>
              </a:lnSpc>
              <a:spcBef>
                <a:spcPts val="600"/>
              </a:spcBef>
              <a:buNone/>
            </a:pPr>
            <a:r>
              <a:rPr lang="ru-RU" sz="2200" b="1" i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Лазарева В.В., Савва Н.Н., </a:t>
            </a:r>
            <a:r>
              <a:rPr lang="ru-RU" sz="2200" b="1" i="1" dirty="0" err="1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Вартанова</a:t>
            </a:r>
            <a:r>
              <a:rPr lang="ru-RU" sz="2200" b="1" i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К.А., 2018.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36959950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8352928" cy="5688632"/>
          </a:xfrm>
        </p:spPr>
        <p:txBody>
          <a:bodyPr>
            <a:normAutofit/>
          </a:bodyPr>
          <a:lstStyle/>
          <a:p>
            <a:pPr marL="0" indent="0" algn="ctr">
              <a:lnSpc>
                <a:spcPts val="3400"/>
              </a:lnSpc>
              <a:spcBef>
                <a:spcPts val="600"/>
              </a:spcBef>
              <a:buNone/>
            </a:pP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Консенсус Европейского общества анестезиологов:</a:t>
            </a:r>
          </a:p>
          <a:p>
            <a:pPr marL="442913" indent="-442913">
              <a:lnSpc>
                <a:spcPts val="34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 доказательств, что длительная / повторная анестезия имеет какое-либо влияние на </a:t>
            </a:r>
            <a:r>
              <a:rPr lang="ru-RU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нейрокогнитивное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развитие маленьких детей  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 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нет убедительных доказательств для изменения </a:t>
            </a:r>
            <a:r>
              <a:rPr lang="ru-RU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педиатри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-ческой анестезиологической практики</a:t>
            </a:r>
          </a:p>
          <a:p>
            <a:pPr marL="442913" indent="-442913">
              <a:lnSpc>
                <a:spcPts val="34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есть инвазивная процедура/операция – </a:t>
            </a:r>
            <a:r>
              <a:rPr lang="ru-RU" sz="3000" b="1" dirty="0">
                <a:ln>
                  <a:solidFill>
                    <a:srgbClr val="C00000"/>
                  </a:solidFill>
                </a:ln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обязательная</a:t>
            </a:r>
            <a:r>
              <a:rPr lang="ru-RU" sz="32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адекватная анестезия (аналгезия) в любом возрасте</a:t>
            </a:r>
          </a:p>
          <a:p>
            <a:pPr marL="0" indent="0" algn="r">
              <a:lnSpc>
                <a:spcPts val="3000"/>
              </a:lnSpc>
              <a:spcBef>
                <a:spcPts val="600"/>
              </a:spcBef>
              <a:buNone/>
            </a:pPr>
            <a:r>
              <a:rPr lang="en-US" sz="2200" b="1" i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Hansen T.G. et al., </a:t>
            </a:r>
            <a:r>
              <a:rPr lang="en-US" sz="2200" b="1" i="1" dirty="0" err="1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Acta</a:t>
            </a:r>
            <a:r>
              <a:rPr lang="en-US" sz="2200" b="1" i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200" b="1" i="1" dirty="0" err="1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Anaesthesiol</a:t>
            </a:r>
            <a:r>
              <a:rPr lang="en-US" sz="2200" b="1" i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Scand., 2019</a:t>
            </a:r>
            <a:r>
              <a:rPr lang="ru-RU" sz="2200" b="1" i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14306535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980728"/>
            <a:ext cx="8352928" cy="5616624"/>
          </a:xfrm>
        </p:spPr>
        <p:txBody>
          <a:bodyPr>
            <a:normAutofit fontScale="55000" lnSpcReduction="20000"/>
          </a:bodyPr>
          <a:lstStyle/>
          <a:p>
            <a:pPr marL="0" indent="0" algn="ctr">
              <a:lnSpc>
                <a:spcPts val="3200"/>
              </a:lnSpc>
              <a:spcBef>
                <a:spcPts val="400"/>
              </a:spcBef>
              <a:buNone/>
            </a:pPr>
            <a:r>
              <a:rPr lang="ru-RU" sz="5500" b="1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Проблема анальгезии и </a:t>
            </a:r>
            <a:r>
              <a:rPr lang="ru-RU" sz="5500" b="1" dirty="0" err="1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седации</a:t>
            </a:r>
            <a:endParaRPr lang="ru-RU" sz="5500" b="1" dirty="0">
              <a:ln>
                <a:solidFill>
                  <a:srgbClr val="C00000"/>
                </a:solidFill>
              </a:ln>
              <a:solidFill>
                <a:srgbClr val="542A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42913" indent="-442913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51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большинстве педиатрических ОАР отсутствует </a:t>
            </a:r>
            <a:r>
              <a:rPr lang="ru-RU" sz="5100" b="1" dirty="0">
                <a:ln>
                  <a:solidFill>
                    <a:srgbClr val="C0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стандартизированный</a:t>
            </a:r>
            <a:r>
              <a:rPr lang="ru-RU" sz="51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подход к </a:t>
            </a:r>
            <a:r>
              <a:rPr lang="ru-RU" sz="5100" b="1" dirty="0">
                <a:ln>
                  <a:solidFill>
                    <a:srgbClr val="C0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оценки боли и </a:t>
            </a:r>
            <a:r>
              <a:rPr lang="ru-RU" sz="5100" b="1" dirty="0" err="1">
                <a:ln>
                  <a:solidFill>
                    <a:srgbClr val="C0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седации</a:t>
            </a:r>
            <a:r>
              <a:rPr lang="ru-RU" sz="5100" b="1" dirty="0">
                <a:ln>
                  <a:solidFill>
                    <a:srgbClr val="C0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442913" indent="-442913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51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имеет место применение анальгетиков и седативных препаратов без </a:t>
            </a:r>
            <a:r>
              <a:rPr lang="ru-RU" sz="5100" b="1" dirty="0">
                <a:ln>
                  <a:solidFill>
                    <a:srgbClr val="C00000"/>
                  </a:solidFill>
                </a:ln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объективной оценки уровня </a:t>
            </a:r>
            <a:r>
              <a:rPr lang="ru-RU" sz="51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аналгезии и </a:t>
            </a:r>
            <a:r>
              <a:rPr lang="ru-RU" sz="5100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седации</a:t>
            </a:r>
            <a:endParaRPr lang="ru-RU" sz="5100" b="1" dirty="0">
              <a:solidFill>
                <a:srgbClr val="31253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42913" indent="-442913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51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ограниченная возможности </a:t>
            </a:r>
            <a:r>
              <a:rPr lang="ru-RU" sz="5100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использова-ния</a:t>
            </a:r>
            <a:r>
              <a:rPr lang="ru-RU" sz="51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ряда препаратов: </a:t>
            </a:r>
            <a:r>
              <a:rPr lang="ru-RU" sz="5100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дексмедетомидин</a:t>
            </a:r>
            <a:r>
              <a:rPr lang="ru-RU" sz="51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5100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мидазолам</a:t>
            </a:r>
            <a:r>
              <a:rPr lang="ru-RU" sz="51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ru-RU" sz="5100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интраназальные</a:t>
            </a:r>
            <a:r>
              <a:rPr lang="ru-RU" sz="51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5100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опиоиды</a:t>
            </a:r>
            <a:r>
              <a:rPr lang="ru-RU" sz="51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др.</a:t>
            </a:r>
          </a:p>
          <a:p>
            <a:pPr marL="0" indent="0" algn="r">
              <a:lnSpc>
                <a:spcPts val="2800"/>
              </a:lnSpc>
              <a:spcBef>
                <a:spcPts val="0"/>
              </a:spcBef>
              <a:buNone/>
            </a:pPr>
            <a:r>
              <a:rPr lang="ru-RU" sz="4000" b="1" i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Лекманов</a:t>
            </a:r>
            <a:r>
              <a:rPr lang="ru-RU" sz="40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А.У., 2019.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41782057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20080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764704"/>
            <a:ext cx="8352928" cy="5976664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lnSpc>
                <a:spcPts val="3000"/>
              </a:lnSpc>
              <a:spcBef>
                <a:spcPts val="600"/>
              </a:spcBef>
              <a:buNone/>
            </a:pPr>
            <a:r>
              <a:rPr lang="ru-RU" sz="11200" b="1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Респираторная поддержка</a:t>
            </a:r>
          </a:p>
          <a:p>
            <a:pPr marL="442913" indent="-442913">
              <a:lnSpc>
                <a:spcPts val="34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08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 достаточной доказательной база о преимуществе какого-либо метода проведения ИВЛ у детей – </a:t>
            </a:r>
            <a:r>
              <a:rPr lang="ru-RU" sz="10800" b="1" dirty="0">
                <a:ln>
                  <a:solidFill>
                    <a:srgbClr val="FF99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нет единой тактики респираторного обеспечения </a:t>
            </a:r>
            <a:r>
              <a:rPr lang="ru-RU" sz="108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из-за недостаточного объема данных для анализа</a:t>
            </a:r>
          </a:p>
          <a:p>
            <a:pPr marL="0" indent="0" algn="r">
              <a:lnSpc>
                <a:spcPts val="3000"/>
              </a:lnSpc>
              <a:spcBef>
                <a:spcPts val="0"/>
              </a:spcBef>
              <a:buNone/>
            </a:pPr>
            <a:r>
              <a:rPr lang="en-US" sz="8000" b="1" i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Duyndam</a:t>
            </a:r>
            <a:r>
              <a:rPr lang="en-US" sz="8000" b="1" i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A. et al. Crit. Care, 2011; 15.</a:t>
            </a:r>
          </a:p>
          <a:p>
            <a:pPr marL="0" indent="0" algn="r">
              <a:lnSpc>
                <a:spcPts val="3000"/>
              </a:lnSpc>
              <a:spcBef>
                <a:spcPts val="0"/>
              </a:spcBef>
              <a:buNone/>
            </a:pPr>
            <a:r>
              <a:rPr lang="en-US" sz="8000" b="1" i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Kneyber</a:t>
            </a:r>
            <a:r>
              <a:rPr lang="en-US" sz="8000" b="1" i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M.C.J. et al. Amer. J. Respir. Crit. Care Med., 2014. </a:t>
            </a:r>
            <a:r>
              <a:rPr lang="ru-RU" sz="8000" b="1" i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№3</a:t>
            </a:r>
            <a:r>
              <a:rPr lang="en-US" sz="8000" b="1" i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8000" b="1" i="1" dirty="0">
              <a:solidFill>
                <a:srgbClr val="00164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442913" indent="-442913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108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Раннее применение неинвазивной ИВЛ в педиатрии улучшает характер дыхания, </a:t>
            </a:r>
            <a:r>
              <a:rPr lang="ru-RU" sz="108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 3" panose="05040102010807070707" pitchFamily="18" charset="2"/>
              </a:rPr>
              <a:t></a:t>
            </a:r>
            <a:r>
              <a:rPr lang="ru-RU" sz="108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нагрузку дыхательных мышц и улучшает газообмен</a:t>
            </a:r>
          </a:p>
          <a:p>
            <a:pPr marL="0" indent="0" algn="r">
              <a:lnSpc>
                <a:spcPts val="2800"/>
              </a:lnSpc>
              <a:spcBef>
                <a:spcPts val="0"/>
              </a:spcBef>
              <a:buNone/>
            </a:pPr>
            <a:r>
              <a:rPr lang="en-US" sz="8000" b="1" i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Essouri</a:t>
            </a:r>
            <a:r>
              <a:rPr lang="en-US" sz="80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S. et al. </a:t>
            </a:r>
            <a:r>
              <a:rPr lang="en-US" sz="8000" b="1" i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Intens</a:t>
            </a:r>
            <a:r>
              <a:rPr lang="en-US" sz="80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Care Med.</a:t>
            </a:r>
            <a:r>
              <a:rPr lang="ru-RU" sz="80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., 20</a:t>
            </a:r>
            <a:r>
              <a:rPr lang="en-US" sz="80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08; 34.</a:t>
            </a:r>
            <a:endParaRPr lang="ru-RU" sz="8000" b="1" i="1" dirty="0">
              <a:solidFill>
                <a:srgbClr val="31253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14323927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8832" y="1052736"/>
            <a:ext cx="8229600" cy="5472608"/>
          </a:xfrm>
        </p:spPr>
        <p:txBody>
          <a:bodyPr>
            <a:normAutofit/>
          </a:bodyPr>
          <a:lstStyle/>
          <a:p>
            <a:pPr marL="0" indent="0" algn="ctr">
              <a:lnSpc>
                <a:spcPts val="3200"/>
              </a:lnSpc>
              <a:spcBef>
                <a:spcPts val="600"/>
              </a:spcBef>
              <a:buNone/>
            </a:pPr>
            <a:r>
              <a:rPr lang="ru-RU" sz="3000" b="1" spc="100" dirty="0" err="1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Нозокомиальные</a:t>
            </a:r>
            <a:r>
              <a:rPr lang="ru-RU" sz="3000" b="1" spc="100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инфекции</a:t>
            </a:r>
          </a:p>
          <a:p>
            <a:pPr marL="92075" indent="0">
              <a:lnSpc>
                <a:spcPts val="3600"/>
              </a:lnSpc>
              <a:spcBef>
                <a:spcPts val="600"/>
              </a:spcBef>
              <a:buNone/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Увеличивается количество </a:t>
            </a:r>
            <a:r>
              <a:rPr lang="ru-RU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полирезистентной</a:t>
            </a: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флоры, требуется:</a:t>
            </a:r>
          </a:p>
          <a:p>
            <a:pPr marL="549275" indent="-457200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введение постоянного инфекционного контроля (микробиологический мониторинг)</a:t>
            </a:r>
          </a:p>
          <a:p>
            <a:pPr marL="549275" indent="-457200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внедрение внутренних алгоритмов антибактериальной терапии и рациональное использование АБП</a:t>
            </a:r>
          </a:p>
          <a:p>
            <a:pPr marL="549275" indent="-457200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ужесточение санитарно-гигиенических мер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856911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/>
          </a:bodyPr>
          <a:lstStyle/>
          <a:p>
            <a:pPr>
              <a:lnSpc>
                <a:spcPts val="3400"/>
              </a:lnSpc>
              <a:defRPr/>
            </a:pPr>
            <a:r>
              <a:rPr lang="ru-RU" sz="3200" b="1" spc="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Условия необходимые для дальнейшего развития службы</a:t>
            </a:r>
            <a:endParaRPr lang="ru-RU" sz="3200" spc="1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88728"/>
            <a:ext cx="7776864" cy="5400600"/>
          </a:xfrm>
        </p:spPr>
        <p:txBody>
          <a:bodyPr>
            <a:noAutofit/>
          </a:bodyPr>
          <a:lstStyle/>
          <a:p>
            <a:pPr marL="514350" indent="-514350">
              <a:lnSpc>
                <a:spcPts val="3400"/>
              </a:lnSpc>
              <a:spcBef>
                <a:spcPts val="1200"/>
              </a:spcBef>
              <a:buFont typeface="+mj-lt"/>
              <a:buAutoNum type="arabicPeriod"/>
              <a:defRPr/>
            </a:pPr>
            <a:r>
              <a:rPr lang="ru-RU" b="1" spc="100" dirty="0"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лояльность и поддержка со стороны руководства всех уровней (от Министерства </a:t>
            </a:r>
            <a:r>
              <a:rPr lang="ru-RU" b="1" spc="100" dirty="0" err="1"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здравоохране-ния</a:t>
            </a:r>
            <a:r>
              <a:rPr lang="ru-RU" b="1" spc="100" dirty="0"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 до районного учреждения здравоохранения);</a:t>
            </a:r>
          </a:p>
          <a:p>
            <a:pPr marL="514350" indent="-514350">
              <a:lnSpc>
                <a:spcPts val="3400"/>
              </a:lnSpc>
              <a:spcBef>
                <a:spcPts val="1200"/>
              </a:spcBef>
              <a:buFont typeface="+mj-lt"/>
              <a:buAutoNum type="arabicPeriod"/>
              <a:defRPr/>
            </a:pPr>
            <a:r>
              <a:rPr lang="ru-RU" b="1" spc="100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подготовленный, </a:t>
            </a:r>
            <a:r>
              <a:rPr lang="ru-RU" b="1" spc="100" dirty="0" err="1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высокопрофес-сиональный</a:t>
            </a:r>
            <a:r>
              <a:rPr lang="ru-RU" b="1" spc="100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spc="100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медицинский персонал</a:t>
            </a:r>
            <a:r>
              <a:rPr lang="ru-RU" b="1" spc="100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  (от врача до медсестры по уходу),  его стремление к развитию и желание работать в условиях экстремальной медицины;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646" y="2912943"/>
            <a:ext cx="1209735" cy="1008112"/>
          </a:xfrm>
        </p:spPr>
      </p:pic>
    </p:spTree>
    <p:extLst>
      <p:ext uri="{BB962C8B-B14F-4D97-AF65-F5344CB8AC3E}">
        <p14:creationId xmlns:p14="http://schemas.microsoft.com/office/powerpoint/2010/main" val="6027233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3400" y="1124744"/>
            <a:ext cx="8229600" cy="5256584"/>
          </a:xfrm>
        </p:spPr>
        <p:txBody>
          <a:bodyPr>
            <a:normAutofit/>
          </a:bodyPr>
          <a:lstStyle/>
          <a:p>
            <a:pPr marL="0" indent="0" algn="ctr">
              <a:lnSpc>
                <a:spcPts val="3200"/>
              </a:lnSpc>
              <a:spcBef>
                <a:spcPts val="600"/>
              </a:spcBef>
              <a:buNone/>
            </a:pPr>
            <a:r>
              <a:rPr lang="ru-RU" sz="3000" b="1" spc="100" dirty="0" err="1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Нозокомиальные</a:t>
            </a:r>
            <a:r>
              <a:rPr lang="ru-RU" sz="3000" b="1" spc="100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инфекции</a:t>
            </a:r>
          </a:p>
          <a:p>
            <a:pPr marL="92075" indent="0">
              <a:lnSpc>
                <a:spcPts val="3600"/>
              </a:lnSpc>
              <a:spcBef>
                <a:spcPts val="600"/>
              </a:spcBef>
              <a:buNone/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решить проблему без должного обеспечения АРО необходимыми площадями:</a:t>
            </a:r>
          </a:p>
          <a:p>
            <a:pPr marL="549275" indent="-457200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минимальная потребность в площадях </a:t>
            </a:r>
          </a:p>
          <a:p>
            <a:pPr marL="987425" indent="-447675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общая – 30 м</a:t>
            </a:r>
            <a:r>
              <a:rPr lang="ru-RU" sz="3200" b="1" baseline="30000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койку</a:t>
            </a:r>
          </a:p>
          <a:p>
            <a:pPr marL="987425" indent="-447675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полезная – 12 м</a:t>
            </a:r>
            <a:r>
              <a:rPr lang="ru-RU" sz="3200" b="1" baseline="30000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b="1" dirty="0"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койку</a:t>
            </a:r>
          </a:p>
          <a:p>
            <a:pPr marL="549275" indent="-457200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оптимальная потребность</a:t>
            </a:r>
          </a:p>
          <a:p>
            <a:pPr marL="987425" indent="-457200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общая – 40 м</a:t>
            </a:r>
            <a:r>
              <a:rPr lang="ru-RU" sz="3200" b="1" baseline="30000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койку</a:t>
            </a:r>
          </a:p>
          <a:p>
            <a:pPr marL="987425" indent="-457200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полезная – 20 м</a:t>
            </a:r>
            <a:r>
              <a:rPr lang="ru-RU" sz="3200" b="1" baseline="30000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 койку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37263902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55504" y="1052736"/>
            <a:ext cx="8352928" cy="5616624"/>
          </a:xfrm>
        </p:spPr>
        <p:txBody>
          <a:bodyPr>
            <a:normAutofit/>
          </a:bodyPr>
          <a:lstStyle/>
          <a:p>
            <a:pPr marL="0" indent="0" algn="ctr">
              <a:lnSpc>
                <a:spcPts val="3600"/>
              </a:lnSpc>
              <a:spcBef>
                <a:spcPts val="1200"/>
              </a:spcBef>
              <a:buNone/>
            </a:pPr>
            <a:r>
              <a:rPr lang="ru-RU" sz="3000" b="1" spc="100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Сепсис</a:t>
            </a:r>
          </a:p>
          <a:p>
            <a:pPr marL="549275" indent="-457200">
              <a:lnSpc>
                <a:spcPts val="36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педиатрический СШ обычно </a:t>
            </a:r>
            <a:r>
              <a:rPr lang="ru-RU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ассоцииру</a:t>
            </a:r>
            <a:r>
              <a:rPr lang="en-US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ru-RU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ется</a:t>
            </a: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 тяжелой гиповолемией, </a:t>
            </a:r>
            <a:r>
              <a:rPr lang="en-US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дети часто хорошо отвечают на объёмную нагрузку</a:t>
            </a:r>
          </a:p>
          <a:p>
            <a:pPr marL="549275" indent="-457200">
              <a:lnSpc>
                <a:spcPts val="36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летальность, в отличии от взрослых, связана с </a:t>
            </a:r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низким уровнем СВ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а не с низким ОПСС; </a:t>
            </a:r>
            <a:r>
              <a:rPr lang="en-US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достижение СИ 3,3–6,0 л/мин/м</a:t>
            </a:r>
            <a:r>
              <a:rPr lang="ru-RU" b="1" baseline="30000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повышает выживаемость</a:t>
            </a:r>
          </a:p>
          <a:p>
            <a:pPr marL="0" indent="0" algn="r">
              <a:lnSpc>
                <a:spcPts val="3000"/>
              </a:lnSpc>
              <a:spcBef>
                <a:spcPts val="600"/>
              </a:spcBef>
              <a:buNone/>
            </a:pPr>
            <a:r>
              <a:rPr lang="en-US" sz="2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Davis A.L. et al. Crit. Care Med., 2017; 45</a:t>
            </a:r>
            <a:r>
              <a:rPr lang="en-US" sz="2200" b="1" i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0" indent="0" algn="r">
              <a:lnSpc>
                <a:spcPts val="3000"/>
              </a:lnSpc>
              <a:spcBef>
                <a:spcPts val="0"/>
              </a:spcBef>
              <a:buNone/>
            </a:pPr>
            <a:r>
              <a:rPr lang="en-US" sz="2200" b="1" i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Deep A. et al. </a:t>
            </a:r>
            <a:r>
              <a:rPr lang="en-US" sz="2200" b="1" i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Intens</a:t>
            </a:r>
            <a:r>
              <a:rPr lang="en-US" sz="2200" b="1" i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Care Med. 2013; 39. </a:t>
            </a:r>
            <a:endParaRPr lang="ru-RU" sz="2200" b="1" i="1" dirty="0">
              <a:solidFill>
                <a:srgbClr val="00164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1025328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78832" y="1196752"/>
            <a:ext cx="8229600" cy="5472608"/>
          </a:xfrm>
        </p:spPr>
        <p:txBody>
          <a:bodyPr>
            <a:normAutofit/>
          </a:bodyPr>
          <a:lstStyle/>
          <a:p>
            <a:pPr marL="0" indent="0" algn="ctr">
              <a:lnSpc>
                <a:spcPts val="3600"/>
              </a:lnSpc>
              <a:spcBef>
                <a:spcPts val="1200"/>
              </a:spcBef>
              <a:buNone/>
            </a:pPr>
            <a:r>
              <a:rPr lang="ru-RU" sz="3000" b="1" spc="100" dirty="0" err="1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Нутритивная</a:t>
            </a:r>
            <a:r>
              <a:rPr lang="ru-RU" sz="3000" b="1" spc="100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поддержка</a:t>
            </a:r>
          </a:p>
          <a:p>
            <a:pPr marL="92075" indent="0">
              <a:lnSpc>
                <a:spcPts val="3600"/>
              </a:lnSpc>
              <a:spcBef>
                <a:spcPts val="900"/>
              </a:spcBef>
              <a:buNone/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 детей недоступны:</a:t>
            </a:r>
          </a:p>
          <a:p>
            <a:pPr marL="549275" indent="-457200">
              <a:lnSpc>
                <a:spcPts val="3600"/>
              </a:lnSpc>
              <a:spcBef>
                <a:spcPts val="9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единая стратегия оценки состояния питания</a:t>
            </a:r>
          </a:p>
          <a:p>
            <a:pPr marL="549275" indent="-457200">
              <a:lnSpc>
                <a:spcPts val="3600"/>
              </a:lnSpc>
              <a:spcBef>
                <a:spcPts val="9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точные маркеры состояния питания при критических состояниях</a:t>
            </a:r>
          </a:p>
          <a:p>
            <a:pPr marL="549275" indent="-457200">
              <a:lnSpc>
                <a:spcPts val="3600"/>
              </a:lnSpc>
              <a:spcBef>
                <a:spcPts val="9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точная оценка энергетических потребностей во всех фазах критических заболеваний</a:t>
            </a:r>
          </a:p>
          <a:p>
            <a:pPr marL="0" indent="0" algn="r">
              <a:lnSpc>
                <a:spcPts val="3000"/>
              </a:lnSpc>
              <a:spcBef>
                <a:spcPts val="600"/>
              </a:spcBef>
              <a:buNone/>
            </a:pPr>
            <a:r>
              <a:rPr lang="en-US" sz="2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Tan B. et al.  JAMA </a:t>
            </a:r>
            <a:r>
              <a:rPr lang="en-US" sz="2200" b="1" i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Pediatr</a:t>
            </a:r>
            <a:r>
              <a:rPr lang="en-US" sz="22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., 2019</a:t>
            </a:r>
            <a:r>
              <a:rPr lang="en-US" sz="2200" b="1" i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2200" b="1" i="1" dirty="0">
              <a:solidFill>
                <a:srgbClr val="00164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13457018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8328920" cy="5616624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ts val="3200"/>
              </a:lnSpc>
              <a:spcBef>
                <a:spcPts val="600"/>
              </a:spcBef>
              <a:buNone/>
            </a:pPr>
            <a:r>
              <a:rPr lang="ru-RU" sz="3000" b="1" spc="100" dirty="0" err="1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Нутритивная</a:t>
            </a:r>
            <a:r>
              <a:rPr lang="ru-RU" sz="3000" b="1" spc="100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поддержка</a:t>
            </a:r>
          </a:p>
          <a:p>
            <a:pPr marL="549275" indent="-4572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9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расчетные формулы </a:t>
            </a:r>
            <a:r>
              <a:rPr lang="ru-RU" sz="2900" b="1" dirty="0">
                <a:ln>
                  <a:solidFill>
                    <a:srgbClr val="FF0000"/>
                  </a:solidFill>
                </a:ln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разработаны на здоровых детях</a:t>
            </a:r>
            <a:r>
              <a:rPr lang="ru-RU" sz="29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не имеют достаточной точности для детей в критических </a:t>
            </a:r>
            <a:r>
              <a:rPr lang="ru-RU" sz="2900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состо-яниях</a:t>
            </a:r>
            <a:r>
              <a:rPr lang="ru-RU" sz="29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риск недоедания или </a:t>
            </a:r>
            <a:r>
              <a:rPr lang="ru-RU" sz="2900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перекарм-ливания</a:t>
            </a:r>
            <a:r>
              <a:rPr lang="ru-RU" sz="29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особенно у детей раннего возраста</a:t>
            </a:r>
          </a:p>
          <a:p>
            <a:pPr marL="92075" indent="0" algn="r">
              <a:lnSpc>
                <a:spcPts val="3200"/>
              </a:lnSpc>
              <a:spcBef>
                <a:spcPts val="0"/>
              </a:spcBef>
              <a:buNone/>
            </a:pPr>
            <a:r>
              <a:rPr lang="en-US" sz="24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Chaparro J.C. et al. J. </a:t>
            </a:r>
            <a:r>
              <a:rPr lang="en-US" sz="2400" b="1" i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Pediatr</a:t>
            </a:r>
            <a:r>
              <a:rPr lang="en-US" sz="24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., 2017; 184</a:t>
            </a:r>
            <a:r>
              <a:rPr lang="en-US" sz="2400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2400" b="1" dirty="0">
              <a:solidFill>
                <a:srgbClr val="31253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49275" indent="-4572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9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непрямая калориметрия (золотой стан-</a:t>
            </a:r>
            <a:r>
              <a:rPr lang="ru-RU" sz="2900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дарт</a:t>
            </a:r>
            <a:r>
              <a:rPr lang="ru-RU" sz="29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оценки энергозатрат) – </a:t>
            </a:r>
            <a:r>
              <a:rPr lang="ru-RU" sz="2900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является широкодоступной</a:t>
            </a:r>
            <a:r>
              <a:rPr lang="ru-RU" sz="29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 не может </a:t>
            </a:r>
            <a:r>
              <a:rPr lang="ru-RU" sz="2900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исполь-зоваться</a:t>
            </a:r>
            <a:r>
              <a:rPr lang="ru-RU" sz="2900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у большинства пациентов</a:t>
            </a:r>
          </a:p>
          <a:p>
            <a:pPr marL="0" indent="0" algn="r">
              <a:lnSpc>
                <a:spcPts val="3200"/>
              </a:lnSpc>
              <a:spcBef>
                <a:spcPts val="600"/>
              </a:spcBef>
              <a:buNone/>
            </a:pPr>
            <a:r>
              <a:rPr lang="en-US" sz="2400" b="1" i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Beggs</a:t>
            </a:r>
            <a:r>
              <a:rPr lang="en-US" sz="24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M.R. et al., Clin. </a:t>
            </a:r>
            <a:r>
              <a:rPr lang="en-US" sz="2400" b="1" i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Nutr</a:t>
            </a:r>
            <a:r>
              <a:rPr lang="en-US" sz="24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ESPEN, 2016; 15</a:t>
            </a:r>
            <a:r>
              <a:rPr lang="en-US" sz="2400" b="1" i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sz="2400" b="1" i="1" dirty="0">
              <a:solidFill>
                <a:srgbClr val="00164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5154669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8328920" cy="5616624"/>
          </a:xfrm>
        </p:spPr>
        <p:txBody>
          <a:bodyPr>
            <a:normAutofit/>
          </a:bodyPr>
          <a:lstStyle/>
          <a:p>
            <a:pPr marL="0" indent="0" algn="ctr">
              <a:lnSpc>
                <a:spcPts val="3200"/>
              </a:lnSpc>
              <a:spcBef>
                <a:spcPts val="600"/>
              </a:spcBef>
              <a:buNone/>
            </a:pPr>
            <a:r>
              <a:rPr lang="ru-RU" sz="3000" b="1" spc="100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Синдром последствий интенсивной терапии (ПИТ-синдром)</a:t>
            </a:r>
          </a:p>
          <a:p>
            <a:pPr marL="549275" indent="-4572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период терапии в АРО – связан с максимальным подавлением личной независимости пациента</a:t>
            </a:r>
          </a:p>
          <a:p>
            <a:pPr marL="549275" indent="-4572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методы интенсивной терапии могут отягощать состояние пациента и</a:t>
            </a:r>
            <a:r>
              <a:rPr lang="en-US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снижать качество жизни после выписки их больницы </a:t>
            </a:r>
          </a:p>
          <a:p>
            <a:pPr marL="536575" indent="0" algn="r">
              <a:lnSpc>
                <a:spcPts val="3200"/>
              </a:lnSpc>
              <a:spcBef>
                <a:spcPts val="0"/>
              </a:spcBef>
              <a:buNone/>
            </a:pPr>
            <a:r>
              <a:rPr lang="en-US" sz="2400" b="1" i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Needham D.M. et al., Crit. Care Med., 2012; 40</a:t>
            </a:r>
            <a:r>
              <a:rPr lang="en-US" sz="2400" b="1" i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marL="536575" indent="-452438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профилактика – сокращение времени пребывания в АРО и минимизация агрессии</a:t>
            </a:r>
            <a:r>
              <a:rPr lang="ru-RU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10559667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7FED4F0-9117-4A07-AF20-13FEB796A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/>
          </a:bodyPr>
          <a:lstStyle/>
          <a:p>
            <a:pPr>
              <a:lnSpc>
                <a:spcPts val="3800"/>
              </a:lnSpc>
            </a:pPr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Проблемы и пути их решения</a:t>
            </a:r>
            <a:endParaRPr lang="x-none" sz="3400" b="1" spc="100" dirty="0">
              <a:solidFill>
                <a:srgbClr val="FF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B95CA246-4875-4F71-87DC-2B6D1C7405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8328920" cy="5616624"/>
          </a:xfrm>
        </p:spPr>
        <p:txBody>
          <a:bodyPr>
            <a:normAutofit/>
          </a:bodyPr>
          <a:lstStyle/>
          <a:p>
            <a:pPr marL="0" indent="0" algn="ctr">
              <a:lnSpc>
                <a:spcPts val="3200"/>
              </a:lnSpc>
              <a:spcBef>
                <a:spcPts val="600"/>
              </a:spcBef>
              <a:buNone/>
            </a:pPr>
            <a:r>
              <a:rPr lang="ru-RU" sz="3000" b="1" spc="100" dirty="0">
                <a:ln>
                  <a:solidFill>
                    <a:srgbClr val="C00000"/>
                  </a:solidFill>
                </a:ln>
                <a:solidFill>
                  <a:srgbClr val="542A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ПИТ-синдром</a:t>
            </a:r>
          </a:p>
          <a:p>
            <a:pPr marL="549275" indent="-4572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иммобилизационный</a:t>
            </a: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синдром – комплекс </a:t>
            </a:r>
            <a:r>
              <a:rPr lang="ru-RU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полиорганных</a:t>
            </a: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нарушений, обусловленных нефизиологическим ограничением двигательной и когнитивной активности пациента</a:t>
            </a:r>
          </a:p>
          <a:p>
            <a:pPr marL="549275" indent="-457200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нарушение циркадных ритмов</a:t>
            </a:r>
          </a:p>
          <a:p>
            <a:pPr marL="536575" indent="-452438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когнитивно</a:t>
            </a: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-ментальные нарушения</a:t>
            </a:r>
          </a:p>
          <a:p>
            <a:pPr marL="536575" indent="-452438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нарушения повседневной активности</a:t>
            </a:r>
          </a:p>
          <a:p>
            <a:pPr marL="536575" indent="-452438">
              <a:lnSpc>
                <a:spcPts val="32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снижение эмоционального фона, депрессия</a:t>
            </a:r>
          </a:p>
          <a:p>
            <a:pPr marL="84137" indent="0" algn="ctr">
              <a:lnSpc>
                <a:spcPts val="3200"/>
              </a:lnSpc>
              <a:spcBef>
                <a:spcPts val="600"/>
              </a:spcBef>
              <a:buNone/>
            </a:pPr>
            <a:r>
              <a:rPr lang="ru-RU" sz="3000" b="1" spc="100" dirty="0">
                <a:ln>
                  <a:solidFill>
                    <a:srgbClr val="542A00"/>
                  </a:solidFill>
                </a:ln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Что мы делаем для профилактики?</a:t>
            </a:r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3E61D194-6453-4A9A-829F-837C1E7FE04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1844824"/>
            <a:ext cx="556696" cy="3240360"/>
          </a:xfrm>
        </p:spPr>
      </p:pic>
    </p:spTree>
    <p:extLst>
      <p:ext uri="{BB962C8B-B14F-4D97-AF65-F5344CB8AC3E}">
        <p14:creationId xmlns:p14="http://schemas.microsoft.com/office/powerpoint/2010/main" val="26824038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JgIKzXxvlj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30520" cy="6858000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4941168"/>
            <a:ext cx="7597584" cy="880626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>
                <a:ln>
                  <a:solidFill>
                    <a:srgbClr val="C00000"/>
                  </a:solidFill>
                </a:ln>
                <a:solidFill>
                  <a:srgbClr val="460046"/>
                </a:solidFill>
                <a:latin typeface="Tahoma" pitchFamily="34" charset="0"/>
                <a:cs typeface="Tahoma" pitchFamily="34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315279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>
            <a:normAutofit/>
          </a:bodyPr>
          <a:lstStyle/>
          <a:p>
            <a:pPr>
              <a:lnSpc>
                <a:spcPts val="3400"/>
              </a:lnSpc>
              <a:defRPr/>
            </a:pPr>
            <a:r>
              <a:rPr lang="ru-RU" sz="3200" b="1" spc="1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Условия необходимые для дальнейшего развития службы</a:t>
            </a:r>
            <a:endParaRPr lang="ru-RU" sz="3200" spc="1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836" y="2912943"/>
            <a:ext cx="1310546" cy="1092121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268760"/>
            <a:ext cx="7776864" cy="5328592"/>
          </a:xfrm>
        </p:spPr>
        <p:txBody>
          <a:bodyPr>
            <a:noAutofit/>
          </a:bodyPr>
          <a:lstStyle/>
          <a:p>
            <a:pPr marL="514350" indent="-514350">
              <a:lnSpc>
                <a:spcPts val="3400"/>
              </a:lnSpc>
              <a:spcBef>
                <a:spcPts val="1200"/>
              </a:spcBef>
              <a:buFont typeface="+mj-lt"/>
              <a:buAutoNum type="arabicPeriod" startAt="3"/>
              <a:defRPr/>
            </a:pPr>
            <a:r>
              <a:rPr lang="ru-RU" b="1" spc="100" dirty="0"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современное материально-техническое и фармакологическое обеспечение (от </a:t>
            </a:r>
            <a:r>
              <a:rPr lang="ru-RU" b="1" spc="100" dirty="0" err="1"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многофункцио-нальных</a:t>
            </a:r>
            <a:r>
              <a:rPr lang="ru-RU" b="1" spc="100" dirty="0"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 коек,  кардиомониторов, аппаратов ИВЛ и до лекарствен-</a:t>
            </a:r>
            <a:r>
              <a:rPr lang="ru-RU" b="1" spc="100" dirty="0" err="1"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ных</a:t>
            </a:r>
            <a:r>
              <a:rPr lang="ru-RU" b="1" spc="100" dirty="0"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 средств и </a:t>
            </a:r>
            <a:r>
              <a:rPr lang="ru-RU" b="1" spc="100" dirty="0" err="1"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дезсредств</a:t>
            </a:r>
            <a:r>
              <a:rPr lang="ru-RU" b="1" spc="100" dirty="0"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) соответствующее уровню оказания медицинской помощи;</a:t>
            </a:r>
          </a:p>
          <a:p>
            <a:pPr marL="514350" indent="-514350">
              <a:lnSpc>
                <a:spcPts val="3400"/>
              </a:lnSpc>
              <a:spcBef>
                <a:spcPts val="1200"/>
              </a:spcBef>
              <a:buFont typeface="+mj-lt"/>
              <a:buAutoNum type="arabicPeriod" startAt="3"/>
              <a:defRPr/>
            </a:pPr>
            <a:r>
              <a:rPr lang="ru-RU" b="1" spc="100" dirty="0">
                <a:ln>
                  <a:solidFill>
                    <a:srgbClr val="FF0000"/>
                  </a:solidFill>
                </a:ln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оптимизация экстренной медицин-</a:t>
            </a:r>
            <a:r>
              <a:rPr lang="ru-RU" b="1" spc="100" dirty="0" err="1">
                <a:ln>
                  <a:solidFill>
                    <a:srgbClr val="FF0000"/>
                  </a:solidFill>
                </a:ln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ской</a:t>
            </a:r>
            <a:r>
              <a:rPr lang="ru-RU" b="1" spc="100" dirty="0">
                <a:ln>
                  <a:solidFill>
                    <a:srgbClr val="FF0000"/>
                  </a:solidFill>
                </a:ln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 помощи;</a:t>
            </a:r>
          </a:p>
          <a:p>
            <a:pPr marL="514350" indent="-514350">
              <a:lnSpc>
                <a:spcPts val="3400"/>
              </a:lnSpc>
              <a:spcBef>
                <a:spcPts val="1200"/>
              </a:spcBef>
              <a:buFont typeface="+mj-lt"/>
              <a:buAutoNum type="arabicPeriod" startAt="3"/>
              <a:defRPr/>
            </a:pPr>
            <a:r>
              <a:rPr lang="ru-RU" b="1" spc="100" dirty="0">
                <a:solidFill>
                  <a:srgbClr val="2F1444"/>
                </a:solidFill>
                <a:latin typeface="Tahoma" pitchFamily="34" charset="0"/>
                <a:cs typeface="Tahoma" pitchFamily="34" charset="0"/>
              </a:rPr>
              <a:t>материальное стимулирование.</a:t>
            </a:r>
            <a:endParaRPr lang="ru-RU" sz="2700" b="1" spc="100" dirty="0">
              <a:solidFill>
                <a:srgbClr val="2F1444"/>
              </a:solidFill>
              <a:latin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709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56660"/>
            <a:ext cx="8229600" cy="696076"/>
          </a:xfrm>
        </p:spPr>
        <p:txBody>
          <a:bodyPr>
            <a:normAutofit/>
          </a:bodyPr>
          <a:lstStyle/>
          <a:p>
            <a:r>
              <a:rPr lang="ru-RU" sz="3400" b="1" spc="100" dirty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Что помнить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251520" y="980728"/>
            <a:ext cx="7632848" cy="5616624"/>
          </a:xfrm>
        </p:spPr>
        <p:txBody>
          <a:bodyPr>
            <a:noAutofit/>
          </a:bodyPr>
          <a:lstStyle/>
          <a:p>
            <a:pPr>
              <a:lnSpc>
                <a:spcPts val="3400"/>
              </a:lnSpc>
              <a:spcBef>
                <a:spcPts val="600"/>
              </a:spcBef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Самое большое количество отделе-</a:t>
            </a:r>
            <a:r>
              <a:rPr lang="ru-RU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ний</a:t>
            </a: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АРО находится на базах  районных больниц, а не в областных центрах !!!</a:t>
            </a:r>
          </a:p>
          <a:p>
            <a:pPr>
              <a:lnSpc>
                <a:spcPts val="3400"/>
              </a:lnSpc>
              <a:spcBef>
                <a:spcPts val="600"/>
              </a:spcBef>
            </a:pP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данном уровне часто работают «взрослые» специалисты – не  знают формул расчет инфузионной терапии и не имеют практического навыка контроля </a:t>
            </a:r>
            <a:r>
              <a:rPr lang="ru-RU" b="1" dirty="0" err="1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волемического</a:t>
            </a:r>
            <a:r>
              <a:rPr lang="ru-RU" b="1" dirty="0">
                <a:solidFill>
                  <a:srgbClr val="00164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статуса у детей</a:t>
            </a:r>
          </a:p>
          <a:p>
            <a:pPr>
              <a:lnSpc>
                <a:spcPts val="3400"/>
              </a:lnSpc>
              <a:spcBef>
                <a:spcPts val="600"/>
              </a:spcBef>
            </a:pP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знают правил </a:t>
            </a:r>
            <a:r>
              <a:rPr lang="ru-RU" b="1" dirty="0" err="1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фармакологичес</a:t>
            </a:r>
            <a:r>
              <a:rPr lang="ru-RU" b="1" dirty="0">
                <a:solidFill>
                  <a:srgbClr val="31253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-кого  расчета доз ЛС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8" y="2708921"/>
            <a:ext cx="1152128" cy="1536170"/>
          </a:xfrm>
        </p:spPr>
      </p:pic>
    </p:spTree>
    <p:extLst>
      <p:ext uri="{BB962C8B-B14F-4D97-AF65-F5344CB8AC3E}">
        <p14:creationId xmlns:p14="http://schemas.microsoft.com/office/powerpoint/2010/main" val="1960970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260648"/>
            <a:ext cx="8712968" cy="1152128"/>
          </a:xfrm>
        </p:spPr>
        <p:txBody>
          <a:bodyPr>
            <a:noAutofit/>
          </a:bodyPr>
          <a:lstStyle/>
          <a:p>
            <a:pPr>
              <a:lnSpc>
                <a:spcPts val="3800"/>
              </a:lnSpc>
              <a:spcBef>
                <a:spcPts val="600"/>
              </a:spcBef>
            </a:pPr>
            <a:r>
              <a:rPr lang="ru-RU" sz="3400" b="1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Анестезиолог-реаниматолог оказывает помощь на всех уровнях: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52239" y="1412776"/>
            <a:ext cx="7488832" cy="5112568"/>
          </a:xfrm>
        </p:spPr>
        <p:txBody>
          <a:bodyPr>
            <a:normAutofit/>
          </a:bodyPr>
          <a:lstStyle/>
          <a:p>
            <a:pPr>
              <a:lnSpc>
                <a:spcPts val="3600"/>
              </a:lnSpc>
              <a:spcBef>
                <a:spcPts val="1200"/>
              </a:spcBef>
            </a:pPr>
            <a:r>
              <a:rPr lang="ru-RU" sz="3000" b="1" dirty="0">
                <a:solidFill>
                  <a:srgbClr val="005400"/>
                </a:solidFill>
                <a:latin typeface="Tahoma" pitchFamily="34" charset="0"/>
                <a:cs typeface="Tahoma" pitchFamily="34" charset="0"/>
              </a:rPr>
              <a:t>догоспитальный этап (бригады интенсивной терапии);</a:t>
            </a:r>
          </a:p>
          <a:p>
            <a:pPr>
              <a:lnSpc>
                <a:spcPts val="3600"/>
              </a:lnSpc>
              <a:spcBef>
                <a:spcPts val="1200"/>
              </a:spcBef>
            </a:pPr>
            <a:r>
              <a:rPr lang="ru-RU" sz="3000" b="1" dirty="0">
                <a:ln>
                  <a:solidFill>
                    <a:srgbClr val="FFC000"/>
                  </a:solidFill>
                </a:ln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приёмное</a:t>
            </a:r>
            <a:r>
              <a:rPr lang="ru-RU" sz="30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 отделение;</a:t>
            </a:r>
          </a:p>
          <a:p>
            <a:pPr>
              <a:lnSpc>
                <a:spcPts val="3600"/>
              </a:lnSpc>
              <a:spcBef>
                <a:spcPts val="1200"/>
              </a:spcBef>
            </a:pPr>
            <a:r>
              <a:rPr lang="ru-RU" sz="3000" b="1" dirty="0">
                <a:solidFill>
                  <a:srgbClr val="005400"/>
                </a:solidFill>
                <a:latin typeface="Tahoma" pitchFamily="34" charset="0"/>
                <a:cs typeface="Tahoma" pitchFamily="34" charset="0"/>
              </a:rPr>
              <a:t>отделения функциональной диагностики;</a:t>
            </a:r>
          </a:p>
          <a:p>
            <a:pPr>
              <a:lnSpc>
                <a:spcPts val="3600"/>
              </a:lnSpc>
              <a:spcBef>
                <a:spcPts val="1200"/>
              </a:spcBef>
            </a:pPr>
            <a:r>
              <a:rPr lang="ru-RU" sz="3000" b="1" dirty="0">
                <a:ln>
                  <a:solidFill>
                    <a:srgbClr val="FFC000"/>
                  </a:solidFill>
                </a:ln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операционный</a:t>
            </a:r>
            <a:r>
              <a:rPr lang="ru-RU" sz="30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 блок;</a:t>
            </a:r>
          </a:p>
          <a:p>
            <a:pPr>
              <a:lnSpc>
                <a:spcPts val="3600"/>
              </a:lnSpc>
              <a:spcBef>
                <a:spcPts val="1200"/>
              </a:spcBef>
            </a:pPr>
            <a:r>
              <a:rPr lang="ru-RU" sz="3000" b="1" dirty="0">
                <a:solidFill>
                  <a:srgbClr val="005400"/>
                </a:solidFill>
                <a:latin typeface="Tahoma" pitchFamily="34" charset="0"/>
                <a:cs typeface="Tahoma" pitchFamily="34" charset="0"/>
              </a:rPr>
              <a:t>отделение интенсивной терапии и реанимации;</a:t>
            </a:r>
          </a:p>
          <a:p>
            <a:pPr>
              <a:lnSpc>
                <a:spcPts val="3600"/>
              </a:lnSpc>
              <a:spcBef>
                <a:spcPts val="1200"/>
              </a:spcBef>
            </a:pPr>
            <a:r>
              <a:rPr lang="ru-RU" sz="3000" b="1" dirty="0">
                <a:ln>
                  <a:solidFill>
                    <a:srgbClr val="FFC000"/>
                  </a:solidFill>
                </a:ln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профильные</a:t>
            </a:r>
            <a:r>
              <a:rPr lang="ru-RU" sz="3000" b="1" dirty="0">
                <a:solidFill>
                  <a:srgbClr val="31253F"/>
                </a:solidFill>
                <a:latin typeface="Tahoma" pitchFamily="34" charset="0"/>
                <a:cs typeface="Tahoma" pitchFamily="34" charset="0"/>
              </a:rPr>
              <a:t> отделения.</a:t>
            </a:r>
          </a:p>
        </p:txBody>
      </p:sp>
      <p:pic>
        <p:nvPicPr>
          <p:cNvPr id="7" name="Содержимое 6" descr="реанимация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445648" y="2996952"/>
            <a:ext cx="1590847" cy="1296144"/>
          </a:xfrm>
        </p:spPr>
      </p:pic>
    </p:spTree>
    <p:extLst>
      <p:ext uri="{BB962C8B-B14F-4D97-AF65-F5344CB8AC3E}">
        <p14:creationId xmlns:p14="http://schemas.microsoft.com/office/powerpoint/2010/main" val="3597023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936104"/>
          </a:xfrm>
        </p:spPr>
        <p:txBody>
          <a:bodyPr>
            <a:normAutofit/>
          </a:bodyPr>
          <a:lstStyle/>
          <a:p>
            <a:r>
              <a:rPr lang="ru-RU" sz="3400" b="1" spc="100" dirty="0">
                <a:solidFill>
                  <a:srgbClr val="C0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Кадровый состав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349643" y="980728"/>
            <a:ext cx="7614845" cy="5616624"/>
          </a:xfrm>
        </p:spPr>
        <p:txBody>
          <a:bodyPr>
            <a:normAutofit fontScale="92500"/>
          </a:bodyPr>
          <a:lstStyle/>
          <a:p>
            <a:pPr>
              <a:lnSpc>
                <a:spcPts val="3600"/>
              </a:lnSpc>
              <a:spcBef>
                <a:spcPts val="600"/>
              </a:spcBef>
            </a:pPr>
            <a:r>
              <a:rPr lang="ru-RU" b="1" dirty="0"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всего </a:t>
            </a:r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ставок</a:t>
            </a:r>
            <a:r>
              <a:rPr lang="ru-RU" b="1" dirty="0"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врачей-анестезиологов-реаниматологов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«детских»:</a:t>
            </a:r>
          </a:p>
          <a:p>
            <a:pPr marL="895350" indent="-538163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ln>
                  <a:solidFill>
                    <a:srgbClr val="FF0000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703,25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 (671 в 2018 г),</a:t>
            </a:r>
          </a:p>
          <a:p>
            <a:pPr marL="895350" indent="-538163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физ. лиц </a:t>
            </a:r>
            <a:r>
              <a:rPr lang="ru-RU" b="1" dirty="0">
                <a:ln>
                  <a:solidFill>
                    <a:srgbClr val="FF0000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– 538 </a:t>
            </a: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(502 в 2019);</a:t>
            </a:r>
          </a:p>
          <a:p>
            <a:pPr marL="895350" indent="-538163">
              <a:lnSpc>
                <a:spcPts val="36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 занятость 78%</a:t>
            </a:r>
          </a:p>
          <a:p>
            <a:pPr>
              <a:lnSpc>
                <a:spcPts val="3600"/>
              </a:lnSpc>
              <a:spcBef>
                <a:spcPts val="600"/>
              </a:spcBef>
            </a:pPr>
            <a:r>
              <a:rPr lang="ru-RU" b="1" dirty="0"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из «детских» категорию имеют:</a:t>
            </a:r>
          </a:p>
          <a:p>
            <a:pPr marL="811213" indent="-433388">
              <a:lnSpc>
                <a:spcPts val="36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высшую – 33% (34,6% 2019)</a:t>
            </a:r>
          </a:p>
          <a:p>
            <a:pPr marL="811213" indent="-433388">
              <a:lnSpc>
                <a:spcPts val="3600"/>
              </a:lnSpc>
              <a:spcBef>
                <a:spcPts val="600"/>
              </a:spcBef>
              <a:buFont typeface="Wingdings" pitchFamily="2" charset="2"/>
              <a:buChar char="ü"/>
            </a:pPr>
            <a:r>
              <a:rPr lang="ru-RU" b="1" dirty="0">
                <a:latin typeface="Tahoma" pitchFamily="34" charset="0"/>
                <a:ea typeface="Tahoma" pitchFamily="34" charset="0"/>
                <a:cs typeface="Tahoma" pitchFamily="34" charset="0"/>
              </a:rPr>
              <a:t>первую – 31,7% (30,3 2019)</a:t>
            </a:r>
          </a:p>
          <a:p>
            <a:pPr marL="457200" indent="-457200" defTabSz="542925">
              <a:lnSpc>
                <a:spcPts val="3600"/>
              </a:lnSpc>
              <a:spcBef>
                <a:spcPts val="600"/>
              </a:spcBef>
              <a:tabLst>
                <a:tab pos="444500" algn="l"/>
              </a:tabLst>
            </a:pPr>
            <a:r>
              <a:rPr lang="ru-RU" b="1" dirty="0"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количество </a:t>
            </a:r>
            <a:r>
              <a:rPr lang="ru-RU" b="1" dirty="0">
                <a:ln>
                  <a:solidFill>
                    <a:srgbClr val="FF0000"/>
                  </a:solidFill>
                </a:ln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коек</a:t>
            </a:r>
            <a:r>
              <a:rPr lang="ru-RU" b="1" dirty="0"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– 459 (437 в 2019) из них 261 (231) – для </a:t>
            </a:r>
            <a:r>
              <a:rPr lang="ru-RU" b="1" dirty="0" err="1">
                <a:solidFill>
                  <a:srgbClr val="001642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новорожден-ных</a:t>
            </a:r>
            <a:endParaRPr lang="ru-RU" b="1" dirty="0">
              <a:solidFill>
                <a:srgbClr val="001642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2564904"/>
            <a:ext cx="1242138" cy="1656184"/>
          </a:xfrm>
        </p:spPr>
      </p:pic>
    </p:spTree>
    <p:extLst>
      <p:ext uri="{BB962C8B-B14F-4D97-AF65-F5344CB8AC3E}">
        <p14:creationId xmlns:p14="http://schemas.microsoft.com/office/powerpoint/2010/main" val="2560572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712968" cy="1224136"/>
          </a:xfrm>
        </p:spPr>
        <p:txBody>
          <a:bodyPr>
            <a:noAutofit/>
          </a:bodyPr>
          <a:lstStyle/>
          <a:p>
            <a:pPr>
              <a:lnSpc>
                <a:spcPts val="3400"/>
              </a:lnSpc>
            </a:pPr>
            <a:r>
              <a:rPr lang="ru-RU" sz="3400" b="1" spc="100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Подготовка врачей анестезиологов-реаниматологов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714108" y="1412776"/>
            <a:ext cx="7560840" cy="5184576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ts val="3600"/>
              </a:lnSpc>
              <a:spcBef>
                <a:spcPts val="600"/>
              </a:spcBef>
              <a:buNone/>
            </a:pPr>
            <a:r>
              <a:rPr lang="ru-RU" sz="3600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Подготовка высокопрофессиональных специалистов службы – одна из важнейших задач практического здравоохранения любого уровня:</a:t>
            </a:r>
          </a:p>
          <a:p>
            <a:pPr marL="354013" indent="-354013">
              <a:lnSpc>
                <a:spcPts val="36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sz="3600" b="1" dirty="0">
                <a:solidFill>
                  <a:srgbClr val="005400"/>
                </a:solidFill>
                <a:latin typeface="Tahoma" pitchFamily="34" charset="0"/>
                <a:cs typeface="Tahoma" pitchFamily="34" charset="0"/>
              </a:rPr>
              <a:t>отбор и улучшение </a:t>
            </a:r>
            <a:r>
              <a:rPr lang="ru-RU" sz="3600" b="1" dirty="0" err="1">
                <a:solidFill>
                  <a:srgbClr val="005400"/>
                </a:solidFill>
                <a:latin typeface="Tahoma" pitchFamily="34" charset="0"/>
                <a:cs typeface="Tahoma" pitchFamily="34" charset="0"/>
              </a:rPr>
              <a:t>профессио-нальной</a:t>
            </a:r>
            <a:r>
              <a:rPr lang="ru-RU" sz="3600" b="1" dirty="0">
                <a:solidFill>
                  <a:srgbClr val="005400"/>
                </a:solidFill>
                <a:latin typeface="Tahoma" pitchFamily="34" charset="0"/>
                <a:cs typeface="Tahoma" pitchFamily="34" charset="0"/>
              </a:rPr>
              <a:t> подготовки </a:t>
            </a:r>
            <a:r>
              <a:rPr lang="ru-RU" sz="3600" b="1" dirty="0">
                <a:ln>
                  <a:solidFill>
                    <a:srgbClr val="FFC000"/>
                  </a:solidFill>
                </a:ln>
                <a:solidFill>
                  <a:srgbClr val="005400"/>
                </a:solidFill>
                <a:latin typeface="Tahoma" pitchFamily="34" charset="0"/>
                <a:cs typeface="Tahoma" pitchFamily="34" charset="0"/>
              </a:rPr>
              <a:t>врачей анестезиологов-реаниматологов</a:t>
            </a:r>
            <a:endParaRPr lang="ru-RU" sz="3600" b="1" dirty="0">
              <a:solidFill>
                <a:srgbClr val="005400"/>
              </a:solidFill>
              <a:latin typeface="Tahoma" pitchFamily="34" charset="0"/>
              <a:cs typeface="Tahoma" pitchFamily="34" charset="0"/>
            </a:endParaRPr>
          </a:p>
          <a:p>
            <a:pPr marL="354013" indent="-354013">
              <a:lnSpc>
                <a:spcPts val="3600"/>
              </a:lnSpc>
              <a:spcBef>
                <a:spcPts val="600"/>
              </a:spcBef>
              <a:buFont typeface="Wingdings" pitchFamily="2" charset="2"/>
              <a:buChar char="§"/>
            </a:pPr>
            <a:r>
              <a:rPr lang="ru-RU" sz="3600" b="1" dirty="0">
                <a:solidFill>
                  <a:srgbClr val="005400"/>
                </a:solidFill>
                <a:latin typeface="Tahoma" pitchFamily="34" charset="0"/>
                <a:cs typeface="Tahoma" pitchFamily="34" charset="0"/>
              </a:rPr>
              <a:t>отбор и улучшение </a:t>
            </a:r>
            <a:r>
              <a:rPr lang="ru-RU" sz="3600" b="1" dirty="0" err="1">
                <a:solidFill>
                  <a:srgbClr val="005400"/>
                </a:solidFill>
                <a:latin typeface="Tahoma" pitchFamily="34" charset="0"/>
                <a:cs typeface="Tahoma" pitchFamily="34" charset="0"/>
              </a:rPr>
              <a:t>профессио-нальной</a:t>
            </a:r>
            <a:r>
              <a:rPr lang="ru-RU" sz="3600" b="1" dirty="0">
                <a:solidFill>
                  <a:srgbClr val="005400"/>
                </a:solidFill>
                <a:latin typeface="Tahoma" pitchFamily="34" charset="0"/>
                <a:cs typeface="Tahoma" pitchFamily="34" charset="0"/>
              </a:rPr>
              <a:t> подготовки </a:t>
            </a:r>
            <a:r>
              <a:rPr lang="ru-RU" sz="3600" b="1" dirty="0">
                <a:ln>
                  <a:solidFill>
                    <a:srgbClr val="FFC000"/>
                  </a:solidFill>
                </a:ln>
                <a:solidFill>
                  <a:srgbClr val="005400"/>
                </a:solidFill>
                <a:latin typeface="Tahoma" pitchFamily="34" charset="0"/>
                <a:cs typeface="Tahoma" pitchFamily="34" charset="0"/>
              </a:rPr>
              <a:t>среднего медперсонала</a:t>
            </a:r>
            <a:endParaRPr lang="ru-RU" sz="3600" b="1" dirty="0">
              <a:solidFill>
                <a:srgbClr val="005400"/>
              </a:solidFill>
              <a:latin typeface="Tahoma" pitchFamily="34" charset="0"/>
              <a:cs typeface="Tahoma" pitchFamily="34" charset="0"/>
            </a:endParaRPr>
          </a:p>
          <a:p>
            <a:pPr marL="0" indent="0" algn="ctr">
              <a:lnSpc>
                <a:spcPts val="4200"/>
              </a:lnSpc>
              <a:spcBef>
                <a:spcPts val="0"/>
              </a:spcBef>
              <a:buNone/>
            </a:pPr>
            <a:endParaRPr lang="ru-RU" b="1" dirty="0">
              <a:solidFill>
                <a:srgbClr val="000F2E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7" name="Содержимое 6" descr="реанимация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452320" y="2990089"/>
            <a:ext cx="1645257" cy="1296144"/>
          </a:xfrm>
        </p:spPr>
      </p:pic>
    </p:spTree>
    <p:extLst>
      <p:ext uri="{BB962C8B-B14F-4D97-AF65-F5344CB8AC3E}">
        <p14:creationId xmlns:p14="http://schemas.microsoft.com/office/powerpoint/2010/main" val="292270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496944" cy="1193818"/>
          </a:xfrm>
        </p:spPr>
        <p:txBody>
          <a:bodyPr>
            <a:noAutofit/>
          </a:bodyPr>
          <a:lstStyle/>
          <a:p>
            <a:r>
              <a:rPr lang="ru-RU" sz="3400" b="1" spc="100" dirty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Подготовка врачей анестезиологов-реаниматологов</a:t>
            </a:r>
          </a:p>
        </p:txBody>
      </p:sp>
      <p:pic>
        <p:nvPicPr>
          <p:cNvPr id="5" name="Содержимое 4" descr="IMG_237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7596335" y="2492896"/>
            <a:ext cx="1445857" cy="1927809"/>
          </a:xfrm>
        </p:spPr>
      </p:pic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628800"/>
            <a:ext cx="7166030" cy="4872034"/>
          </a:xfrm>
        </p:spPr>
        <p:txBody>
          <a:bodyPr/>
          <a:lstStyle/>
          <a:p>
            <a:pPr marL="0" indent="0" algn="ctr">
              <a:lnSpc>
                <a:spcPts val="3600"/>
              </a:lnSpc>
              <a:spcBef>
                <a:spcPts val="1800"/>
              </a:spcBef>
              <a:buNone/>
            </a:pPr>
            <a:r>
              <a:rPr lang="ru-RU" b="1" spc="100" dirty="0">
                <a:ln>
                  <a:solidFill>
                    <a:srgbClr val="C00000"/>
                  </a:solidFill>
                </a:ln>
                <a:solidFill>
                  <a:srgbClr val="460046"/>
                </a:solidFill>
                <a:latin typeface="Tahoma" pitchFamily="34" charset="0"/>
                <a:cs typeface="Tahoma" pitchFamily="34" charset="0"/>
              </a:rPr>
              <a:t>Осуществляется в течение 2-х лет в 2 этапа:</a:t>
            </a:r>
          </a:p>
          <a:p>
            <a:pPr marL="514350" indent="-514350">
              <a:lnSpc>
                <a:spcPts val="3600"/>
              </a:lnSpc>
              <a:spcBef>
                <a:spcPts val="1800"/>
              </a:spcBef>
              <a:buFont typeface="+mj-lt"/>
              <a:buAutoNum type="arabicPeriod"/>
            </a:pPr>
            <a:r>
              <a:rPr lang="ru-RU" b="1" dirty="0" err="1">
                <a:ln>
                  <a:solidFill>
                    <a:srgbClr val="005400"/>
                  </a:solidFill>
                </a:ln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Субординатура</a:t>
            </a:r>
            <a:r>
              <a:rPr lang="ru-RU" b="1" dirty="0">
                <a:ln>
                  <a:solidFill>
                    <a:srgbClr val="005400"/>
                  </a:solidFill>
                </a:ln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по анестезиологии и реаниматологии (6 курс) – лечебный и педиатрический факультет (4 месяца)</a:t>
            </a:r>
          </a:p>
          <a:p>
            <a:pPr marL="514350" indent="-514350">
              <a:lnSpc>
                <a:spcPts val="3600"/>
              </a:lnSpc>
              <a:spcBef>
                <a:spcPts val="1800"/>
              </a:spcBef>
              <a:buFont typeface="+mj-lt"/>
              <a:buAutoNum type="arabicPeriod"/>
            </a:pPr>
            <a:r>
              <a:rPr lang="ru-RU" b="1" dirty="0">
                <a:ln>
                  <a:solidFill>
                    <a:srgbClr val="005400"/>
                  </a:solidFill>
                </a:ln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Интернатура</a:t>
            </a:r>
            <a:r>
              <a:rPr lang="ru-RU" b="1" dirty="0">
                <a:solidFill>
                  <a:srgbClr val="001642"/>
                </a:solidFill>
                <a:latin typeface="Tahoma" pitchFamily="34" charset="0"/>
                <a:cs typeface="Tahoma" pitchFamily="34" charset="0"/>
              </a:rPr>
              <a:t> по анестезиологии и реаниматологии (12 месяцев с учетом отпуска)</a:t>
            </a:r>
          </a:p>
        </p:txBody>
      </p:sp>
    </p:spTree>
    <p:extLst>
      <p:ext uri="{BB962C8B-B14F-4D97-AF65-F5344CB8AC3E}">
        <p14:creationId xmlns:p14="http://schemas.microsoft.com/office/powerpoint/2010/main" val="41858146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</TotalTime>
  <Words>1705</Words>
  <Application>Microsoft Office PowerPoint</Application>
  <PresentationFormat>Экран (4:3)</PresentationFormat>
  <Paragraphs>208</Paragraphs>
  <Slides>36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3" baseType="lpstr">
      <vt:lpstr>Arial</vt:lpstr>
      <vt:lpstr>Calibri</vt:lpstr>
      <vt:lpstr>Tahoma</vt:lpstr>
      <vt:lpstr>Times New Roman</vt:lpstr>
      <vt:lpstr>Wingdings</vt:lpstr>
      <vt:lpstr>Wingdings 3</vt:lpstr>
      <vt:lpstr>Тема Office</vt:lpstr>
      <vt:lpstr>Детская анестезиолого-реанимационной служба Республики Беларусь – перспективы развития, проблемы и пути их решения</vt:lpstr>
      <vt:lpstr>Концепция развития службы</vt:lpstr>
      <vt:lpstr>Условия необходимые для дальнейшего развития службы</vt:lpstr>
      <vt:lpstr>Условия необходимые для дальнейшего развития службы</vt:lpstr>
      <vt:lpstr>Что помнить</vt:lpstr>
      <vt:lpstr>Анестезиолог-реаниматолог оказывает помощь на всех уровнях:</vt:lpstr>
      <vt:lpstr>Кадровый состав</vt:lpstr>
      <vt:lpstr>Подготовка врачей анестезиологов-реаниматологов</vt:lpstr>
      <vt:lpstr>Подготовка врачей анестезиологов-реаниматологов</vt:lpstr>
      <vt:lpstr>Подготовка врачей анестезиологов-реаниматологов в интернатуре</vt:lpstr>
      <vt:lpstr>Подготовка врачей анестезиологов-реаниматологов в интернатуре</vt:lpstr>
      <vt:lpstr>Территориальные уровни оказания анестезиолого-реанимационной помощи новорожденным и детям</vt:lpstr>
      <vt:lpstr>Презентация PowerPoint</vt:lpstr>
      <vt:lpstr>Презентация PowerPoint</vt:lpstr>
      <vt:lpstr>Телемедицина – позволяет осуществлять экстренную и плановую консультативную помощь в режиме реального времени</vt:lpstr>
      <vt:lpstr>Телемедицина</vt:lpstr>
      <vt:lpstr>Профилактическая направленность</vt:lpstr>
      <vt:lpstr>Перспективные направления</vt:lpstr>
      <vt:lpstr>Перспективные направления</vt:lpstr>
      <vt:lpstr>Перспективные направления </vt:lpstr>
      <vt:lpstr>Презентация PowerPoint</vt:lpstr>
      <vt:lpstr>Презентация PowerPoint</vt:lpstr>
      <vt:lpstr>Помнить основные проблемы и пути их решения</vt:lpstr>
      <vt:lpstr>Проблемы и пути их решения</vt:lpstr>
      <vt:lpstr>Проблемы и пути их решения</vt:lpstr>
      <vt:lpstr>Проблемы и пути их решения</vt:lpstr>
      <vt:lpstr>Проблемы и пути их решения</vt:lpstr>
      <vt:lpstr>Проблемы и пути их решения</vt:lpstr>
      <vt:lpstr>Проблемы и пути их решения</vt:lpstr>
      <vt:lpstr>Проблемы и пути их решения</vt:lpstr>
      <vt:lpstr>Проблемы и пути их решения</vt:lpstr>
      <vt:lpstr>Проблемы и пути их решения</vt:lpstr>
      <vt:lpstr>Проблемы и пути их решения</vt:lpstr>
      <vt:lpstr>Проблемы и пути их решения</vt:lpstr>
      <vt:lpstr>Проблемы и пути их решения</vt:lpstr>
      <vt:lpstr>Спасибо за внимание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Перспективы дальнейшего развития детской анестезиолого-реанимационной службы Республики Беларусь</dc:title>
  <dc:creator>user</dc:creator>
  <cp:lastModifiedBy>user</cp:lastModifiedBy>
  <cp:revision>131</cp:revision>
  <dcterms:created xsi:type="dcterms:W3CDTF">2015-02-21T13:25:19Z</dcterms:created>
  <dcterms:modified xsi:type="dcterms:W3CDTF">2021-04-05T15:53:18Z</dcterms:modified>
</cp:coreProperties>
</file>